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2" r:id="rId4"/>
    <p:sldId id="259" r:id="rId5"/>
    <p:sldId id="264" r:id="rId6"/>
    <p:sldId id="265" r:id="rId7"/>
    <p:sldId id="266" r:id="rId8"/>
    <p:sldId id="268" r:id="rId9"/>
    <p:sldId id="271" r:id="rId10"/>
    <p:sldId id="272" r:id="rId11"/>
    <p:sldId id="274" r:id="rId12"/>
    <p:sldId id="275" r:id="rId13"/>
    <p:sldId id="276" r:id="rId14"/>
    <p:sldId id="277" r:id="rId15"/>
    <p:sldId id="278" r:id="rId16"/>
    <p:sldId id="280" r:id="rId17"/>
    <p:sldId id="261" r:id="rId18"/>
    <p:sldId id="270" r:id="rId19"/>
    <p:sldId id="291" r:id="rId20"/>
    <p:sldId id="263" r:id="rId21"/>
    <p:sldId id="281" r:id="rId22"/>
    <p:sldId id="283" r:id="rId23"/>
    <p:sldId id="285" r:id="rId24"/>
    <p:sldId id="290" r:id="rId25"/>
    <p:sldId id="269" r:id="rId26"/>
    <p:sldId id="286" r:id="rId27"/>
    <p:sldId id="287" r:id="rId28"/>
    <p:sldId id="288" r:id="rId29"/>
    <p:sldId id="273" r:id="rId30"/>
    <p:sldId id="289" r:id="rId31"/>
    <p:sldId id="293" r:id="rId32"/>
    <p:sldId id="295" r:id="rId33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208"/>
  </p:normalViewPr>
  <p:slideViewPr>
    <p:cSldViewPr snapToGrid="0">
      <p:cViewPr varScale="1">
        <p:scale>
          <a:sx n="90" d="100"/>
          <a:sy n="90" d="100"/>
        </p:scale>
        <p:origin x="232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220AE-E295-0A4E-2240-A4C269A32D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B1D0E4-0B59-CDB0-D3F3-71CF19A78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4A471-41DD-7BE8-B2D2-E280B9056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29266-8062-4E48-9618-940C2B652F9B}" type="datetimeFigureOut">
              <a:rPr lang="en-IT" smtClean="0"/>
              <a:t>06/02/2023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00953-B8BE-098F-9227-AED97CF33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2B342-84AE-773E-4047-3BD120363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8935-4007-F640-ABC6-9FDD5D4D0F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25354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991A6-E5DE-E7C9-81FC-09FFD54A0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8D1387-6C29-D35A-0947-ED473FAFF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B784D-7714-A8BA-E8AF-839102761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29266-8062-4E48-9618-940C2B652F9B}" type="datetimeFigureOut">
              <a:rPr lang="en-IT" smtClean="0"/>
              <a:t>06/02/2023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590AB-52E4-7979-CAA1-3CE93D557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0D801-2F9F-276C-D166-ED105AB0D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8935-4007-F640-ABC6-9FDD5D4D0F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00585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8EF784-EEC2-D682-CFD5-3DE06FF914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A0A807-5909-E1C4-B0FB-2366E0A3F8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1ADF7-AD8E-B96A-7394-D4036073A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29266-8062-4E48-9618-940C2B652F9B}" type="datetimeFigureOut">
              <a:rPr lang="en-IT" smtClean="0"/>
              <a:t>06/02/2023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F1497-4732-D4BB-0523-D7F102556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8A40A-804E-0D40-B4AA-14EB9B954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8935-4007-F640-ABC6-9FDD5D4D0F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50172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A8867-7EF5-52EA-98C3-58093E26C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21951-2C32-2D26-2892-B64D784DF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CADF0-CE57-04AD-5E6B-4E6A6B29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29266-8062-4E48-9618-940C2B652F9B}" type="datetimeFigureOut">
              <a:rPr lang="en-IT" smtClean="0"/>
              <a:t>06/02/2023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8E5BD-948B-147A-1A96-AC9DF7579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53752-A2E6-BB7E-7406-595CD88AA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8935-4007-F640-ABC6-9FDD5D4D0F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45332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03B5D-21FC-AFAD-87EF-2E8BA7314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A841A5-C8B9-0601-9651-2B6214F81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EFD6E5-7718-45DA-9056-14C6BB80E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29266-8062-4E48-9618-940C2B652F9B}" type="datetimeFigureOut">
              <a:rPr lang="en-IT" smtClean="0"/>
              <a:t>06/02/2023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E89F1-5C8E-660E-C1AC-E97CEA510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3209E-06E8-E422-591C-A8F6A1AC3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8935-4007-F640-ABC6-9FDD5D4D0F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28548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6C3A0-1925-9B46-F938-167C9D798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2D12E-B820-5269-7B06-D3CE72915B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66B5A4-8CC1-9963-5E3C-144BF4DEC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8A7806-651B-02B6-A4FE-403F347AC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29266-8062-4E48-9618-940C2B652F9B}" type="datetimeFigureOut">
              <a:rPr lang="en-IT" smtClean="0"/>
              <a:t>06/02/2023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3BD69F-258D-C9A4-6168-3AB97B217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0A7C3B-51E7-228A-664F-5088EDA87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8935-4007-F640-ABC6-9FDD5D4D0F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324736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36D0C-6EBA-64DC-27B6-6FCFF4171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C3F69E-60FA-F0DD-36FA-8C03955C6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1D5EE9-F655-BA31-F26E-2F2498C2B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152CCD-DB3F-F912-9040-9EAE2041BC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B92F61-7A23-FD58-0D87-D66C5F0D89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34DF6B-7A02-DE54-EF0C-40FF65A84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29266-8062-4E48-9618-940C2B652F9B}" type="datetimeFigureOut">
              <a:rPr lang="en-IT" smtClean="0"/>
              <a:t>06/02/2023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17B7FD-68F5-11B9-564D-2E03D5545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59AA27-401B-937F-D88F-45FE03A8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8935-4007-F640-ABC6-9FDD5D4D0F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166992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01110-853C-5C92-D956-B3203D5BE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FD0E9D-4BB5-FBF5-DF40-6056F8B0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29266-8062-4E48-9618-940C2B652F9B}" type="datetimeFigureOut">
              <a:rPr lang="en-IT" smtClean="0"/>
              <a:t>06/02/2023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986CF4-D378-9432-186A-2F101ED33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9304E5-CF21-D8D8-6BC4-ACC8A7380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8935-4007-F640-ABC6-9FDD5D4D0F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91310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59C420-0CAE-0051-098F-EA1256BB0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29266-8062-4E48-9618-940C2B652F9B}" type="datetimeFigureOut">
              <a:rPr lang="en-IT" smtClean="0"/>
              <a:t>06/02/2023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C91BCD-485D-1378-D69A-1E774DF2C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F96D9-9F07-008D-21D2-FDD46C5A6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8935-4007-F640-ABC6-9FDD5D4D0F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4750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DCEFB-30EC-6B10-ED8A-1F0447A3E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4B10D-E0CA-778F-CF15-10AEE23CB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3BCAD-FC70-6BCB-9BAB-BDA77A258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47699D-0788-F5BE-2965-5D6FB546A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29266-8062-4E48-9618-940C2B652F9B}" type="datetimeFigureOut">
              <a:rPr lang="en-IT" smtClean="0"/>
              <a:t>06/02/2023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5728CC-ED1E-DC1A-5D2F-B82F62678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80261-CB1D-0AEB-CED0-1FA55B4BF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8935-4007-F640-ABC6-9FDD5D4D0F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9836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9F47A-10D5-3B1E-318D-47E909876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E13AD4-1041-D28C-3C30-BF6AA9D071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C523BE-0253-4F85-4E8B-20D4D18FB7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3D8F92-66EC-5584-FD6E-2580078EF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29266-8062-4E48-9618-940C2B652F9B}" type="datetimeFigureOut">
              <a:rPr lang="en-IT" smtClean="0"/>
              <a:t>06/02/2023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C1C544-B4B5-D571-9582-52453E2E8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EE54E-2EA9-1101-3819-46034AF91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8935-4007-F640-ABC6-9FDD5D4D0F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03261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547119-1F50-70BE-7F9C-4D9D7AB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0EC53-3B71-4E4E-CEFB-A79CE2AB3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4B7BE-87F4-42DF-5D94-DD0A5629E9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29266-8062-4E48-9618-940C2B652F9B}" type="datetimeFigureOut">
              <a:rPr lang="en-IT" smtClean="0"/>
              <a:t>06/02/2023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CF698-5811-575F-352E-9454F724F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92347-ED82-CEE5-B971-C99B18C5F0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CD8935-4007-F640-ABC6-9FDD5D4D0F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28463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8653/v1/2022.naacl-main.201" TargetMode="Externa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8653/v1/2020.acl-main.645" TargetMode="External"/><Relationship Id="rId13" Type="http://schemas.openxmlformats.org/officeDocument/2006/relationships/hyperlink" Target="https://doi.org/10.48550/arXiv.2104.07705" TargetMode="External"/><Relationship Id="rId18" Type="http://schemas.openxmlformats.org/officeDocument/2006/relationships/hyperlink" Target="https://doi.org/10.18653/v1/2021.findings-acl.74" TargetMode="External"/><Relationship Id="rId3" Type="http://schemas.openxmlformats.org/officeDocument/2006/relationships/hyperlink" Target="https://doi.org/10.18653/v1/2021.acl-long.4" TargetMode="External"/><Relationship Id="rId21" Type="http://schemas.openxmlformats.org/officeDocument/2006/relationships/hyperlink" Target="https://doi.org/10.48550/arXiv.2210.11416" TargetMode="External"/><Relationship Id="rId7" Type="http://schemas.openxmlformats.org/officeDocument/2006/relationships/hyperlink" Target="https://doi.org/10.18653/v1/2022.naacl-main.201" TargetMode="External"/><Relationship Id="rId12" Type="http://schemas.openxmlformats.org/officeDocument/2006/relationships/hyperlink" Target="https://doi.org/10.18653/v1/2020.emnlp-main.369" TargetMode="External"/><Relationship Id="rId17" Type="http://schemas.openxmlformats.org/officeDocument/2006/relationships/hyperlink" Target="https://doi.org/10.48550/arXiv.1912.09582" TargetMode="External"/><Relationship Id="rId2" Type="http://schemas.openxmlformats.org/officeDocument/2006/relationships/hyperlink" Target="https://doi.org/10.18653/v1/D19-1382" TargetMode="External"/><Relationship Id="rId16" Type="http://schemas.openxmlformats.org/officeDocument/2006/relationships/hyperlink" Target="https://doi.org/10.18653/v1/2021.emnlp-main.670" TargetMode="External"/><Relationship Id="rId20" Type="http://schemas.openxmlformats.org/officeDocument/2006/relationships/hyperlink" Target="https://doi.org/10.48550/arXiv.2004.1425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8653/v1/2022.naacl-main.293" TargetMode="External"/><Relationship Id="rId11" Type="http://schemas.openxmlformats.org/officeDocument/2006/relationships/hyperlink" Target="https://doi.org/10.18653/v1/2021.emnlp-demo.21" TargetMode="External"/><Relationship Id="rId5" Type="http://schemas.openxmlformats.org/officeDocument/2006/relationships/hyperlink" Target="https://doi.org/10.18653/v1/2020.acl-main.156" TargetMode="External"/><Relationship Id="rId15" Type="http://schemas.openxmlformats.org/officeDocument/2006/relationships/hyperlink" Target="https://doi.org/10.48550/arXiv.2212.14034" TargetMode="External"/><Relationship Id="rId23" Type="http://schemas.openxmlformats.org/officeDocument/2006/relationships/hyperlink" Target="https://doi.org/10.48550/arXiv.2211.05100" TargetMode="External"/><Relationship Id="rId10" Type="http://schemas.openxmlformats.org/officeDocument/2006/relationships/hyperlink" Target="https://doi.org/10.18653/v1/2020.emnlp-main.484" TargetMode="External"/><Relationship Id="rId19" Type="http://schemas.openxmlformats.org/officeDocument/2006/relationships/hyperlink" Target="https://doi.org/10.18653/v1/2021.findings-acl.433" TargetMode="External"/><Relationship Id="rId4" Type="http://schemas.openxmlformats.org/officeDocument/2006/relationships/hyperlink" Target="https://doi.org/10.48550/arXiv.2203.02155" TargetMode="External"/><Relationship Id="rId9" Type="http://schemas.openxmlformats.org/officeDocument/2006/relationships/hyperlink" Target="https://doi.org/10.18653/v1/2021.acl-long.102" TargetMode="External"/><Relationship Id="rId14" Type="http://schemas.openxmlformats.org/officeDocument/2006/relationships/hyperlink" Target="https://doi.org/10.48550/arXiv.2203.15556" TargetMode="External"/><Relationship Id="rId22" Type="http://schemas.openxmlformats.org/officeDocument/2006/relationships/hyperlink" Target="https://doi.org/10.18653/v1/2020.coling-main.598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EF7F5-910E-FB8F-9ACB-5A5C74766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1641" y="1122363"/>
            <a:ext cx="11067393" cy="2387600"/>
          </a:xfrm>
        </p:spPr>
        <p:txBody>
          <a:bodyPr>
            <a:normAutofit/>
          </a:bodyPr>
          <a:lstStyle/>
          <a:p>
            <a:r>
              <a:rPr lang="en-GB" sz="3200" dirty="0" err="1"/>
              <a:t>CLAfICLe</a:t>
            </a:r>
            <a:r>
              <a:rPr lang="en-GB" sz="3200" dirty="0"/>
              <a:t>: Cross Lingual Adaptation for In-Context Learning</a:t>
            </a:r>
            <a:endParaRPr lang="en-IT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C71EB7-C0DA-E270-CE3E-7521CCBB6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6486"/>
          </a:xfrm>
        </p:spPr>
        <p:txBody>
          <a:bodyPr/>
          <a:lstStyle/>
          <a:p>
            <a:r>
              <a:rPr lang="en-IT" dirty="0">
                <a:latin typeface="+mj-lt"/>
              </a:rPr>
              <a:t>Behind the scenes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3F0DB06-D226-4616-139B-729E327CEB1A}"/>
              </a:ext>
            </a:extLst>
          </p:cNvPr>
          <p:cNvSpPr txBox="1">
            <a:spLocks/>
          </p:cNvSpPr>
          <p:nvPr/>
        </p:nvSpPr>
        <p:spPr>
          <a:xfrm>
            <a:off x="1524000" y="4064985"/>
            <a:ext cx="9144000" cy="486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Giulio Starace</a:t>
            </a:r>
          </a:p>
        </p:txBody>
      </p:sp>
    </p:spTree>
    <p:extLst>
      <p:ext uri="{BB962C8B-B14F-4D97-AF65-F5344CB8AC3E}">
        <p14:creationId xmlns:p14="http://schemas.microsoft.com/office/powerpoint/2010/main" val="2936083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BD586-336C-E28A-8956-D8B6B27CA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1325563"/>
          </a:xfrm>
        </p:spPr>
        <p:txBody>
          <a:bodyPr/>
          <a:lstStyle/>
          <a:p>
            <a:r>
              <a:rPr lang="en-IT" dirty="0"/>
              <a:t>Hardware requirements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5B520C-FA46-93F2-FE37-47AB057FB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7" y="1690688"/>
            <a:ext cx="6061096" cy="42206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9F97AD-7DA6-A86D-C7D7-FB61F80C3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23418">
            <a:off x="5615727" y="1752275"/>
            <a:ext cx="6650167" cy="34267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25578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EF7F5-910E-FB8F-9ACB-5A5C74766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12276"/>
            <a:ext cx="9144000" cy="609108"/>
          </a:xfrm>
        </p:spPr>
        <p:txBody>
          <a:bodyPr>
            <a:normAutofit/>
          </a:bodyPr>
          <a:lstStyle/>
          <a:p>
            <a:pPr algn="l"/>
            <a:r>
              <a:rPr lang="en-IT" sz="3000" b="1" dirty="0"/>
              <a:t>Problems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C71EB7-C0DA-E270-CE3E-7521CCBB6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13459"/>
            <a:ext cx="9144000" cy="1747727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T" dirty="0"/>
              <a:t>Models too big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T" dirty="0"/>
              <a:t>No real prompt/instruction datasets outside of english </a:t>
            </a:r>
          </a:p>
        </p:txBody>
      </p:sp>
    </p:spTree>
    <p:extLst>
      <p:ext uri="{BB962C8B-B14F-4D97-AF65-F5344CB8AC3E}">
        <p14:creationId xmlns:p14="http://schemas.microsoft.com/office/powerpoint/2010/main" val="3392733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BD586-336C-E28A-8956-D8B6B27CA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306175" cy="1325563"/>
          </a:xfrm>
        </p:spPr>
        <p:txBody>
          <a:bodyPr>
            <a:normAutofit/>
          </a:bodyPr>
          <a:lstStyle/>
          <a:p>
            <a:r>
              <a:rPr lang="en-IT" dirty="0"/>
              <a:t>Solution - </a:t>
            </a:r>
            <a:r>
              <a:rPr lang="en-GB" dirty="0" err="1"/>
              <a:t>MetaICL</a:t>
            </a:r>
            <a:r>
              <a:rPr lang="en-GB" dirty="0"/>
              <a:t>: Learning to Learn In Context </a:t>
            </a:r>
            <a:endParaRPr lang="en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53489C-74B1-1AA3-58A9-2257F2BBB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339" y="1562100"/>
            <a:ext cx="4358950" cy="41457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3E9E4-1814-E547-841E-27BE30A52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3" y="1562100"/>
            <a:ext cx="6587088" cy="15963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604EC7-3057-C62F-16E8-C7BBDF8E4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864" y="5610867"/>
            <a:ext cx="3723950" cy="12157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195FBF-9254-098A-F9A1-A79231A0EB61}"/>
              </a:ext>
            </a:extLst>
          </p:cNvPr>
          <p:cNvSpPr txBox="1"/>
          <p:nvPr/>
        </p:nvSpPr>
        <p:spPr>
          <a:xfrm>
            <a:off x="519113" y="3399517"/>
            <a:ext cx="6587087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IT" dirty="0">
                <a:solidFill>
                  <a:schemeClr val="accent6"/>
                </a:solidFill>
              </a:rPr>
              <a:t>Hardware</a:t>
            </a:r>
            <a:r>
              <a:rPr lang="en-IT" dirty="0"/>
              <a:t> requirements: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T" dirty="0"/>
              <a:t>Max model size: 774M params (GPT2-large)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IT" dirty="0">
                <a:solidFill>
                  <a:schemeClr val="accent6"/>
                </a:solidFill>
              </a:rPr>
              <a:t>Dataset</a:t>
            </a:r>
            <a:r>
              <a:rPr lang="en-IT" dirty="0"/>
              <a:t> requirements: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T" dirty="0"/>
              <a:t>No need for instructions/prompt templates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T" dirty="0"/>
              <a:t>input/output pairs simply concatenated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IT" dirty="0">
                <a:solidFill>
                  <a:schemeClr val="accent6"/>
                </a:solidFill>
              </a:rPr>
              <a:t>Task</a:t>
            </a:r>
            <a:r>
              <a:rPr lang="en-IT" dirty="0"/>
              <a:t> requirements: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T" dirty="0"/>
              <a:t>Multi-task generalisation via in-context learning (ICL)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</a:t>
            </a:r>
            <a:r>
              <a:rPr lang="en-IT" dirty="0"/>
              <a:t>ompatible with Instructions/Prompts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F5CA0F-899C-BD33-642D-7641003486FE}"/>
              </a:ext>
            </a:extLst>
          </p:cNvPr>
          <p:cNvSpPr txBox="1"/>
          <p:nvPr/>
        </p:nvSpPr>
        <p:spPr>
          <a:xfrm>
            <a:off x="0" y="6150114"/>
            <a:ext cx="58150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bg2">
                    <a:lumMod val="75000"/>
                  </a:schemeClr>
                </a:solidFill>
                <a:effectLst/>
              </a:rPr>
              <a:t>Min, S., Lewis, M., </a:t>
            </a:r>
            <a:r>
              <a:rPr lang="en-GB" sz="1000" dirty="0" err="1">
                <a:solidFill>
                  <a:schemeClr val="bg2">
                    <a:lumMod val="75000"/>
                  </a:schemeClr>
                </a:solidFill>
                <a:effectLst/>
              </a:rPr>
              <a:t>Zettlemoyer</a:t>
            </a:r>
            <a:r>
              <a:rPr lang="en-GB" sz="1000" dirty="0">
                <a:solidFill>
                  <a:schemeClr val="bg2">
                    <a:lumMod val="75000"/>
                  </a:schemeClr>
                </a:solidFill>
                <a:effectLst/>
              </a:rPr>
              <a:t>, L. &amp; </a:t>
            </a:r>
            <a:r>
              <a:rPr lang="en-GB" sz="1000" dirty="0" err="1">
                <a:solidFill>
                  <a:schemeClr val="bg2">
                    <a:lumMod val="75000"/>
                  </a:schemeClr>
                </a:solidFill>
                <a:effectLst/>
              </a:rPr>
              <a:t>Hajishirzi</a:t>
            </a:r>
            <a:r>
              <a:rPr lang="en-GB" sz="1000" dirty="0">
                <a:solidFill>
                  <a:schemeClr val="bg2">
                    <a:lumMod val="75000"/>
                  </a:schemeClr>
                </a:solidFill>
                <a:effectLst/>
              </a:rPr>
              <a:t>, H. </a:t>
            </a:r>
            <a:r>
              <a:rPr lang="en-GB" sz="1000" dirty="0" err="1">
                <a:solidFill>
                  <a:schemeClr val="bg2">
                    <a:lumMod val="75000"/>
                  </a:schemeClr>
                </a:solidFill>
                <a:effectLst/>
              </a:rPr>
              <a:t>MetaICL</a:t>
            </a:r>
            <a:r>
              <a:rPr lang="en-GB" sz="1000" dirty="0">
                <a:solidFill>
                  <a:schemeClr val="bg2">
                    <a:lumMod val="75000"/>
                  </a:schemeClr>
                </a:solidFill>
                <a:effectLst/>
              </a:rPr>
              <a:t>: Learning to Learn In Context. in </a:t>
            </a:r>
            <a:r>
              <a:rPr lang="en-GB" sz="1000" i="1" dirty="0">
                <a:solidFill>
                  <a:schemeClr val="bg2">
                    <a:lumMod val="75000"/>
                  </a:schemeClr>
                </a:solidFill>
                <a:effectLst/>
              </a:rPr>
              <a:t>Proceedings of the 2022 Conference of the North American Chapter of the Association for Computational Linguistics: Human Language Technologies</a:t>
            </a:r>
            <a:r>
              <a:rPr lang="en-GB" sz="1000" dirty="0">
                <a:solidFill>
                  <a:schemeClr val="bg2">
                    <a:lumMod val="75000"/>
                  </a:schemeClr>
                </a:solidFill>
                <a:effectLst/>
              </a:rPr>
              <a:t> 2791–2809 (Association for Computational Linguistics, 2022). doi:</a:t>
            </a:r>
            <a:r>
              <a:rPr lang="en-GB" sz="1000" dirty="0">
                <a:solidFill>
                  <a:schemeClr val="bg2">
                    <a:lumMod val="75000"/>
                  </a:schemeClr>
                </a:solidFill>
                <a:effectLst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10.18653/v1/2022.naacl-main.201</a:t>
            </a:r>
            <a:r>
              <a:rPr lang="en-GB" sz="1000" dirty="0">
                <a:solidFill>
                  <a:schemeClr val="bg2">
                    <a:lumMod val="75000"/>
                  </a:schemeClr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37960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EF7F5-910E-FB8F-9ACB-5A5C74766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12276"/>
            <a:ext cx="9144000" cy="609108"/>
          </a:xfrm>
        </p:spPr>
        <p:txBody>
          <a:bodyPr>
            <a:normAutofit/>
          </a:bodyPr>
          <a:lstStyle/>
          <a:p>
            <a:pPr algn="l"/>
            <a:r>
              <a:rPr lang="en-IT" sz="3000" b="1" dirty="0"/>
              <a:t>Next Step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C71EB7-C0DA-E270-CE3E-7521CCBB6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13459"/>
            <a:ext cx="9144000" cy="1747727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T" dirty="0"/>
              <a:t>Find downstream tasks in French and Dutch for evaluation</a:t>
            </a:r>
          </a:p>
        </p:txBody>
      </p:sp>
    </p:spTree>
    <p:extLst>
      <p:ext uri="{BB962C8B-B14F-4D97-AF65-F5344CB8AC3E}">
        <p14:creationId xmlns:p14="http://schemas.microsoft.com/office/powerpoint/2010/main" val="3125295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49024-617E-FF8B-3697-8CE6EF1F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50837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0F1419"/>
                </a:solidFill>
              </a:rPr>
              <a:t>More Dataset considerations</a:t>
            </a:r>
            <a:endParaRPr lang="en-IT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3855EE8-D9F4-A88D-B018-EB26E0BF3083}"/>
              </a:ext>
            </a:extLst>
          </p:cNvPr>
          <p:cNvSpPr txBox="1">
            <a:spLocks/>
          </p:cNvSpPr>
          <p:nvPr/>
        </p:nvSpPr>
        <p:spPr>
          <a:xfrm>
            <a:off x="323850" y="1456837"/>
            <a:ext cx="6391275" cy="2644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IT" dirty="0"/>
              <a:t>MetaICL can only handle </a:t>
            </a:r>
            <a:r>
              <a:rPr lang="en-GB" b="1" dirty="0"/>
              <a:t>multi-class, single-label tasks. </a:t>
            </a:r>
            <a:endParaRPr lang="en-IT" b="1" dirty="0"/>
          </a:p>
          <a:p>
            <a:pPr marL="342900" indent="-342900"/>
            <a:r>
              <a:rPr lang="en-IT" dirty="0"/>
              <a:t>Want to use datasets that exist across all three of languages</a:t>
            </a:r>
          </a:p>
          <a:p>
            <a:pPr marL="800100" lvl="1" indent="-342900"/>
            <a:r>
              <a:rPr lang="en-GB" dirty="0"/>
              <a:t>E</a:t>
            </a:r>
            <a:r>
              <a:rPr lang="en-IT" dirty="0"/>
              <a:t>nable fairer comparison in language dimension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356543-0B9D-C697-42C7-213E61936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70563">
            <a:off x="122313" y="4850801"/>
            <a:ext cx="5986235" cy="19786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3279A5-6124-3CB3-3BCD-14A867771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449" y="3781792"/>
            <a:ext cx="5747367" cy="22615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1878F88E-D4B0-45FF-46BB-63CF278241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591" b="87941" l="13355" r="88625">
                        <a14:foregroundMark x1="13355" y1="42333" x2="13355" y2="42333"/>
                        <a14:foregroundMark x1="52520" y1="15119" x2="52520" y2="15119"/>
                        <a14:foregroundMark x1="52268" y1="81030" x2="52268" y2="81030"/>
                        <a14:foregroundMark x1="42261" y1="84125" x2="42261" y2="84125"/>
                        <a14:foregroundMark x1="52988" y1="83873" x2="61123" y2="82217"/>
                        <a14:foregroundMark x1="61123" y1="82217" x2="69618" y2="76278"/>
                        <a14:foregroundMark x1="69618" y1="76278" x2="80922" y2="60115"/>
                        <a14:foregroundMark x1="80922" y1="60115" x2="83801" y2="44708"/>
                        <a14:foregroundMark x1="53960" y1="87941" x2="53960" y2="87941"/>
                        <a14:foregroundMark x1="42729" y1="87473" x2="42729" y2="87473"/>
                        <a14:foregroundMark x1="74478" y1="67891" x2="75630" y2="59539"/>
                        <a14:foregroundMark x1="75630" y1="59539" x2="86177" y2="47048"/>
                        <a14:foregroundMark x1="86177" y1="47048" x2="86177" y2="47840"/>
                        <a14:foregroundMark x1="47480" y1="11987" x2="47480" y2="11987"/>
                        <a14:foregroundMark x1="88625" y1="50648" x2="87797" y2="47336"/>
                        <a14:foregroundMark x1="41289" y1="12311" x2="50108" y2="12023"/>
                        <a14:foregroundMark x1="50108" y1="12023" x2="58099" y2="12023"/>
                        <a14:foregroundMark x1="58099" y1="12023" x2="58459" y2="12311"/>
                        <a14:foregroundMark x1="42657" y1="12311" x2="43449" y2="12311"/>
                        <a14:foregroundMark x1="46148" y1="11591" x2="48992" y2="11951"/>
                        <a14:backgroundMark x1="41829" y1="11483" x2="43593" y2="109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48" t="9609" r="9516" b="9515"/>
          <a:stretch/>
        </p:blipFill>
        <p:spPr bwMode="auto">
          <a:xfrm>
            <a:off x="7286625" y="656932"/>
            <a:ext cx="4872037" cy="483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836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49024-617E-FF8B-3697-8CE6EF1F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50837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0F1419"/>
                </a:solidFill>
              </a:rPr>
              <a:t>More Dataset considerations</a:t>
            </a:r>
            <a:endParaRPr lang="en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118D74-ADE5-8061-E4E0-7F6900AB9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413335"/>
            <a:ext cx="8786061" cy="5282458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11BC8A8B-8B7E-62DB-4BC7-8A70251A14AD}"/>
              </a:ext>
            </a:extLst>
          </p:cNvPr>
          <p:cNvSpPr txBox="1">
            <a:spLocks/>
          </p:cNvSpPr>
          <p:nvPr/>
        </p:nvSpPr>
        <p:spPr>
          <a:xfrm>
            <a:off x="9256295" y="2501725"/>
            <a:ext cx="2611855" cy="1854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dirty="0"/>
              <a:t>French and </a:t>
            </a:r>
            <a:r>
              <a:rPr lang="en-US" b="1" dirty="0"/>
              <a:t>German</a:t>
            </a:r>
          </a:p>
          <a:p>
            <a:pPr marL="342900" indent="-342900"/>
            <a:r>
              <a:rPr lang="en-US" b="1" dirty="0"/>
              <a:t>lack of Dutch datasets</a:t>
            </a:r>
            <a:endParaRPr lang="en-IT" b="1" dirty="0"/>
          </a:p>
        </p:txBody>
      </p:sp>
    </p:spTree>
    <p:extLst>
      <p:ext uri="{BB962C8B-B14F-4D97-AF65-F5344CB8AC3E}">
        <p14:creationId xmlns:p14="http://schemas.microsoft.com/office/powerpoint/2010/main" val="3911865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EF7F5-910E-FB8F-9ACB-5A5C74766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12276"/>
            <a:ext cx="9144000" cy="609108"/>
          </a:xfrm>
        </p:spPr>
        <p:txBody>
          <a:bodyPr>
            <a:normAutofit/>
          </a:bodyPr>
          <a:lstStyle/>
          <a:p>
            <a:pPr algn="l"/>
            <a:r>
              <a:rPr lang="en-IT" sz="3000" b="1" dirty="0"/>
              <a:t>Recap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C71EB7-C0DA-E270-CE3E-7521CCBB6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13459"/>
            <a:ext cx="9464842" cy="2344604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T" dirty="0"/>
              <a:t>Using MetaICL (774M params) </a:t>
            </a:r>
            <a:r>
              <a:rPr lang="en-IT" b="1" dirty="0"/>
              <a:t>instead of </a:t>
            </a:r>
            <a:r>
              <a:rPr lang="en-IT" dirty="0"/>
              <a:t>T0 or Tk-instruct (11B params)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T" dirty="0"/>
              <a:t>Adapting to French and German </a:t>
            </a:r>
            <a:r>
              <a:rPr lang="en-IT" b="1" dirty="0"/>
              <a:t>instead of </a:t>
            </a:r>
            <a:r>
              <a:rPr lang="en-IT" dirty="0"/>
              <a:t>French and Dutch</a:t>
            </a:r>
          </a:p>
          <a:p>
            <a:pPr algn="just"/>
            <a:endParaRPr lang="en-IT" dirty="0"/>
          </a:p>
          <a:p>
            <a:pPr algn="just"/>
            <a:r>
              <a:rPr lang="en-IT" dirty="0"/>
              <a:t>Ok, this is the setup – how are we actually going to tackle the adaptation task?</a:t>
            </a:r>
          </a:p>
        </p:txBody>
      </p:sp>
    </p:spTree>
    <p:extLst>
      <p:ext uri="{BB962C8B-B14F-4D97-AF65-F5344CB8AC3E}">
        <p14:creationId xmlns:p14="http://schemas.microsoft.com/office/powerpoint/2010/main" val="2950013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8FB48-4440-C412-F22F-CF9F74D18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1325563"/>
          </a:xfrm>
        </p:spPr>
        <p:txBody>
          <a:bodyPr/>
          <a:lstStyle/>
          <a:p>
            <a:r>
              <a:rPr lang="en-IT" dirty="0"/>
              <a:t>Multilingual and non-English NLP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DD7F2A-F793-0189-6F85-67B7706DC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595220">
            <a:off x="689065" y="2175179"/>
            <a:ext cx="3959282" cy="4051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DBA63C-A5BE-3A9F-F109-0E7647FA8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36941">
            <a:off x="4150405" y="1949881"/>
            <a:ext cx="2608931" cy="37478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81B69B-519B-312E-ABE5-AE1766C43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98654">
            <a:off x="8003754" y="1522112"/>
            <a:ext cx="3740788" cy="26846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EE5DCF-2E7F-CFC4-4575-6AE4C2676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615023">
            <a:off x="6671826" y="3164711"/>
            <a:ext cx="3691723" cy="2877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3361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EF7F5-910E-FB8F-9ACB-5A5C74766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12276"/>
            <a:ext cx="9144000" cy="609108"/>
          </a:xfrm>
        </p:spPr>
        <p:txBody>
          <a:bodyPr>
            <a:normAutofit/>
          </a:bodyPr>
          <a:lstStyle/>
          <a:p>
            <a:pPr algn="l"/>
            <a:r>
              <a:rPr lang="en-GB" sz="3000" b="1" dirty="0"/>
              <a:t>Problems</a:t>
            </a:r>
            <a:endParaRPr lang="en-IT" sz="3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C71EB7-C0DA-E270-CE3E-7521CCBB6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13459"/>
            <a:ext cx="9144000" cy="2312520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Multilingual Models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dirty="0"/>
              <a:t>Curse of </a:t>
            </a:r>
            <a:r>
              <a:rPr lang="en-US" dirty="0" err="1"/>
              <a:t>multilinguality</a:t>
            </a:r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 err="1"/>
              <a:t>Non-english</a:t>
            </a:r>
            <a:r>
              <a:rPr lang="en-US" dirty="0"/>
              <a:t> trained from scratch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dirty="0"/>
              <a:t>Unfeasible to train a new BERT/GPT for every language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T" dirty="0"/>
              <a:t>More esoteric datasets only in English</a:t>
            </a:r>
          </a:p>
        </p:txBody>
      </p:sp>
    </p:spTree>
    <p:extLst>
      <p:ext uri="{BB962C8B-B14F-4D97-AF65-F5344CB8AC3E}">
        <p14:creationId xmlns:p14="http://schemas.microsoft.com/office/powerpoint/2010/main" val="1319721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39D273-58DF-72B1-1E51-E17653C6B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44" y="766010"/>
            <a:ext cx="11025712" cy="532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34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3F098-A8F4-203F-2905-4E08AE08F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5124"/>
            <a:ext cx="10515600" cy="1325563"/>
          </a:xfrm>
        </p:spPr>
        <p:txBody>
          <a:bodyPr/>
          <a:lstStyle/>
          <a:p>
            <a:r>
              <a:rPr lang="en-IT" dirty="0"/>
              <a:t>Context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526C6FD-5E9B-FE1B-9C96-356C53B56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521" y="801880"/>
            <a:ext cx="2965670" cy="177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C4462BF-7099-95A1-425A-F7D143BC8872}"/>
              </a:ext>
            </a:extLst>
          </p:cNvPr>
          <p:cNvGrpSpPr/>
          <p:nvPr/>
        </p:nvGrpSpPr>
        <p:grpSpPr>
          <a:xfrm>
            <a:off x="850919" y="2189041"/>
            <a:ext cx="4898240" cy="3281424"/>
            <a:chOff x="914400" y="1879968"/>
            <a:chExt cx="7289344" cy="4883270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DB814D28-838D-A3FB-A467-06F2ABC138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1879968"/>
              <a:ext cx="7289344" cy="2327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26455B12-008D-5201-2580-7A3AC1D41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21" y="4536691"/>
              <a:ext cx="1762690" cy="1845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F564988E-B237-3BF1-9AD2-28F6B241C9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9844" y="4676860"/>
              <a:ext cx="2469931" cy="516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4864050-4989-C472-3273-02CE0FAEDB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6846" y="5570314"/>
              <a:ext cx="1459123" cy="1192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FB6824DE-DD59-D4BC-C65F-477953C39E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7147" y="2951294"/>
            <a:ext cx="5503499" cy="28629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7251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A4FA-51A4-3097-5533-85C87D799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990033" cy="1325563"/>
          </a:xfrm>
        </p:spPr>
        <p:txBody>
          <a:bodyPr/>
          <a:lstStyle/>
          <a:p>
            <a:r>
              <a:rPr lang="en-IT" dirty="0"/>
              <a:t>Cross-Lingual </a:t>
            </a:r>
            <a:r>
              <a:rPr lang="en-IT" b="1" dirty="0"/>
              <a:t>Adaptation</a:t>
            </a:r>
            <a:r>
              <a:rPr lang="en-IT" dirty="0"/>
              <a:t> of </a:t>
            </a:r>
            <a:r>
              <a:rPr lang="en-IT" b="1" dirty="0"/>
              <a:t>Monolingual</a:t>
            </a:r>
            <a:r>
              <a:rPr lang="en-IT" dirty="0"/>
              <a:t> Language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4E0F38-1A9D-53EF-8250-DA915AB62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76" y="2033117"/>
            <a:ext cx="5935717" cy="22163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387474-B29F-00CB-5B92-09DE323F0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71325">
            <a:off x="1945678" y="3923169"/>
            <a:ext cx="6442618" cy="21169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49BDF1-4051-37DE-7714-678286BD6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48137">
            <a:off x="5702068" y="2380488"/>
            <a:ext cx="7139496" cy="24497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65465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EF7F5-910E-FB8F-9ACB-5A5C74766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12276"/>
            <a:ext cx="9144000" cy="609108"/>
          </a:xfrm>
        </p:spPr>
        <p:txBody>
          <a:bodyPr>
            <a:normAutofit/>
          </a:bodyPr>
          <a:lstStyle/>
          <a:p>
            <a:pPr algn="l"/>
            <a:r>
              <a:rPr lang="en-GB" sz="3000" b="1" dirty="0"/>
              <a:t>Questions</a:t>
            </a:r>
            <a:endParaRPr lang="en-IT" sz="3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C71EB7-C0DA-E270-CE3E-7521CCBB6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13459"/>
            <a:ext cx="9144000" cy="1743892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What if we evaluate adapted GPT2 models extrinsically?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Does this scale with larger GPT2 sizes?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Can this be directly applied to Fine-Tuned models, preserving Fine-tuning?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845377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8048E-2D9F-86AB-60EB-88C914D2A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1325563"/>
          </a:xfrm>
        </p:spPr>
        <p:txBody>
          <a:bodyPr/>
          <a:lstStyle/>
          <a:p>
            <a:r>
              <a:rPr lang="en-IT" dirty="0"/>
              <a:t>Our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16CAF-5DDA-886D-7759-A9E6E8B5F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considers techniques for the efficient </a:t>
            </a:r>
            <a:r>
              <a:rPr lang="en-GB" b="1" dirty="0">
                <a:solidFill>
                  <a:srgbClr val="000000"/>
                </a:solidFill>
                <a:effectLst/>
                <a:latin typeface="Helvetica" pitchFamily="2" charset="0"/>
              </a:rPr>
              <a:t>cross-lingual transfer 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of </a:t>
            </a:r>
            <a:r>
              <a:rPr lang="en-GB" b="1" dirty="0">
                <a:solidFill>
                  <a:srgbClr val="000000"/>
                </a:solidFill>
                <a:effectLst/>
                <a:latin typeface="Helvetica" pitchFamily="2" charset="0"/>
              </a:rPr>
              <a:t>models fine-tuned on in-context learning 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(ICL).</a:t>
            </a:r>
          </a:p>
          <a:p>
            <a:r>
              <a:rPr lang="en-IT" dirty="0"/>
              <a:t>Contributions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T" dirty="0"/>
              <a:t>Show that WECHSEL scales to large GPT2 variant. We release German and French GPT2-large checkpoints.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T" dirty="0"/>
              <a:t>Evaluate geWECHSELt models extrinsically on downstream tasks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T" dirty="0"/>
              <a:t>Assess whether WECHSEL can be applied to fine-tuned models without causing catastrophic forgetting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T" dirty="0"/>
              <a:t>Introduce the notion of “targeted distillation”, a form of post-hoc disentanglement leveraging vessel adapters</a:t>
            </a:r>
          </a:p>
          <a:p>
            <a:pPr marL="971550" lvl="1" indent="-514350">
              <a:buFont typeface="+mj-lt"/>
              <a:buAutoNum type="arabicPeriod"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049101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949E9-E016-3393-7A32-489F9BB8D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1325563"/>
          </a:xfrm>
        </p:spPr>
        <p:txBody>
          <a:bodyPr/>
          <a:lstStyle/>
          <a:p>
            <a:r>
              <a:rPr lang="en-IT" dirty="0"/>
              <a:t>Method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FD4D3C5-EBF0-6F90-F821-ABE5DAA6A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235" y="2141762"/>
            <a:ext cx="3068151" cy="3487727"/>
          </a:xfrm>
          <a:prstGeom prst="rect">
            <a:avLst/>
          </a:prstGeom>
          <a:ln>
            <a:solidFill>
              <a:schemeClr val="tx1"/>
            </a:solidFill>
            <a:prstDash val="dashDot"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A9E75D-14C3-A1C8-1E20-867E8B5B7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390" y="2141758"/>
            <a:ext cx="3568839" cy="3487729"/>
          </a:xfrm>
          <a:prstGeom prst="rect">
            <a:avLst/>
          </a:prstGeom>
          <a:ln>
            <a:solidFill>
              <a:schemeClr val="tx1"/>
            </a:solidFill>
            <a:prstDash val="dashDot"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630596-DF26-9079-79F8-AF7AA50AE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2209" y="2125851"/>
            <a:ext cx="1844021" cy="3503639"/>
          </a:xfrm>
          <a:prstGeom prst="rect">
            <a:avLst/>
          </a:prstGeom>
          <a:ln>
            <a:solidFill>
              <a:schemeClr val="tx1"/>
            </a:solidFill>
            <a:prstDash val="dashDot"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1AA4FE5-B100-95FF-0F80-BBC677610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125849"/>
            <a:ext cx="1580589" cy="3503640"/>
          </a:xfrm>
          <a:prstGeom prst="rect">
            <a:avLst/>
          </a:prstGeom>
          <a:ln>
            <a:solidFill>
              <a:schemeClr val="tx1"/>
            </a:solidFill>
            <a:prstDash val="dashDot"/>
          </a:ln>
        </p:spPr>
      </p:pic>
    </p:spTree>
    <p:extLst>
      <p:ext uri="{BB962C8B-B14F-4D97-AF65-F5344CB8AC3E}">
        <p14:creationId xmlns:p14="http://schemas.microsoft.com/office/powerpoint/2010/main" val="2651038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8B9FF3-A9A7-3964-2857-932B9AD6F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186" y="1574719"/>
            <a:ext cx="7937863" cy="49829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2740D8C-0812-8A70-5D82-8DEEDC702C12}"/>
              </a:ext>
            </a:extLst>
          </p:cNvPr>
          <p:cNvSpPr/>
          <p:nvPr/>
        </p:nvSpPr>
        <p:spPr>
          <a:xfrm>
            <a:off x="2318951" y="5560541"/>
            <a:ext cx="7554098" cy="11771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1B0BE3-7D1E-69FB-C17E-FDFF54735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1325563"/>
          </a:xfrm>
        </p:spPr>
        <p:txBody>
          <a:bodyPr/>
          <a:lstStyle/>
          <a:p>
            <a:r>
              <a:rPr lang="en-IT" dirty="0"/>
              <a:t>Experimental Setup</a:t>
            </a:r>
          </a:p>
        </p:txBody>
      </p:sp>
    </p:spTree>
    <p:extLst>
      <p:ext uri="{BB962C8B-B14F-4D97-AF65-F5344CB8AC3E}">
        <p14:creationId xmlns:p14="http://schemas.microsoft.com/office/powerpoint/2010/main" val="264596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41378-9706-2B8D-8867-D24EC6434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1325563"/>
          </a:xfrm>
        </p:spPr>
        <p:txBody>
          <a:bodyPr/>
          <a:lstStyle/>
          <a:p>
            <a:r>
              <a:rPr lang="en-IT" dirty="0"/>
              <a:t>Experimental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C69C30-0EA0-510F-50DF-4DF9F96F0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062" y="1490006"/>
            <a:ext cx="5473391" cy="12359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96C978-C1A2-4CB7-DCB5-FF8642888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53647">
            <a:off x="6666210" y="725374"/>
            <a:ext cx="5270920" cy="19306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ABB379-1F24-1103-E20C-455754F75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53159">
            <a:off x="6549033" y="2554786"/>
            <a:ext cx="4923607" cy="20126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6E9A59-AF62-1B1F-35BB-B6FB59BC40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75567">
            <a:off x="6620576" y="4684680"/>
            <a:ext cx="5763322" cy="20899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510B44-543C-7AE7-1FED-32B8CE6F80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277802">
            <a:off x="445567" y="3335301"/>
            <a:ext cx="3235608" cy="27289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A2C908-C5C7-E647-F1FB-FC66B2A064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8241">
            <a:off x="3660010" y="3110044"/>
            <a:ext cx="2798608" cy="30175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3019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123BD-856A-760B-A471-AEC040FE5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1325563"/>
          </a:xfrm>
        </p:spPr>
        <p:txBody>
          <a:bodyPr/>
          <a:lstStyle/>
          <a:p>
            <a:r>
              <a:rPr lang="en-IT" dirty="0"/>
              <a:t>Results and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1CFFA2-C7C6-BC62-6881-204FFF420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90851"/>
            <a:ext cx="5376150" cy="34354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55A9CD-9591-0C9B-657B-A0E63364DA9E}"/>
              </a:ext>
            </a:extLst>
          </p:cNvPr>
          <p:cNvSpPr txBox="1"/>
          <p:nvPr/>
        </p:nvSpPr>
        <p:spPr>
          <a:xfrm>
            <a:off x="6958361" y="3408431"/>
            <a:ext cx="3791415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NimbusRomNo9L"/>
              </a:rPr>
              <a:t>WECHSEL scales to larger models in terms of intrinsic evaluation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NimbusRomNo9L"/>
              </a:rPr>
              <a:t>future work: check if this holds for converged models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7880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AC36F-BBFB-04BF-7B8E-C721802EA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1325563"/>
          </a:xfrm>
        </p:spPr>
        <p:txBody>
          <a:bodyPr/>
          <a:lstStyle/>
          <a:p>
            <a:r>
              <a:rPr lang="en-IT" dirty="0"/>
              <a:t>Results and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222836-20C2-8D4C-E952-032EDBCAB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382" y="1451557"/>
            <a:ext cx="8171397" cy="25570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0887EE-9C3B-5879-9BE2-473D05142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381" y="4127925"/>
            <a:ext cx="8171398" cy="25570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5260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DF743-C6D9-3624-AE13-8DAEF6759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1325563"/>
          </a:xfrm>
        </p:spPr>
        <p:txBody>
          <a:bodyPr/>
          <a:lstStyle/>
          <a:p>
            <a:r>
              <a:rPr lang="en-IT" dirty="0"/>
              <a:t>Results and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3B2BAE-C1C7-5B10-B73A-C5556817E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69583"/>
            <a:ext cx="5257800" cy="2921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505540-6ACE-57B7-4E28-E066FA7A785E}"/>
              </a:ext>
            </a:extLst>
          </p:cNvPr>
          <p:cNvSpPr txBox="1"/>
          <p:nvPr/>
        </p:nvSpPr>
        <p:spPr>
          <a:xfrm>
            <a:off x="6858000" y="2551837"/>
            <a:ext cx="3791415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Sandwich performs roughly on par with </a:t>
            </a:r>
            <a:r>
              <a:rPr lang="en-GB" dirty="0" err="1"/>
              <a:t>MetaICL</a:t>
            </a:r>
            <a:r>
              <a:rPr lang="en-GB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Fail to reproduce </a:t>
            </a:r>
            <a:r>
              <a:rPr lang="en-GB" dirty="0" err="1"/>
              <a:t>MetaICL</a:t>
            </a:r>
            <a:r>
              <a:rPr lang="en-GB" dirty="0"/>
              <a:t> performance from original paper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Proposed models underperform compared to Sandwich</a:t>
            </a:r>
          </a:p>
        </p:txBody>
      </p:sp>
    </p:spTree>
    <p:extLst>
      <p:ext uri="{BB962C8B-B14F-4D97-AF65-F5344CB8AC3E}">
        <p14:creationId xmlns:p14="http://schemas.microsoft.com/office/powerpoint/2010/main" val="1079388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D1316-52A6-BF5D-4B28-86F7529F0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1325563"/>
          </a:xfrm>
        </p:spPr>
        <p:txBody>
          <a:bodyPr/>
          <a:lstStyle/>
          <a:p>
            <a:r>
              <a:rPr lang="en-IT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BA541-FF89-D056-C671-D42BCBA04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9869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P</a:t>
            </a:r>
            <a:r>
              <a:rPr lang="en-IT" dirty="0"/>
              <a:t>reliminary nature</a:t>
            </a:r>
          </a:p>
          <a:p>
            <a:pPr lvl="1"/>
            <a:r>
              <a:rPr lang="en-GB" dirty="0"/>
              <a:t>L</a:t>
            </a:r>
            <a:r>
              <a:rPr lang="en-IT" dirty="0"/>
              <a:t>arger compute scale</a:t>
            </a:r>
          </a:p>
          <a:p>
            <a:pPr lvl="1"/>
            <a:r>
              <a:rPr lang="en-GB" dirty="0"/>
              <a:t>H</a:t>
            </a:r>
            <a:r>
              <a:rPr lang="en-IT" dirty="0"/>
              <a:t>yperparameter sweeps</a:t>
            </a:r>
          </a:p>
          <a:p>
            <a:pPr lvl="1"/>
            <a:r>
              <a:rPr lang="en-GB" dirty="0"/>
              <a:t>M</a:t>
            </a:r>
            <a:r>
              <a:rPr lang="en-IT" dirty="0"/>
              <a:t>ore in depth look at available Adapters necessary</a:t>
            </a:r>
          </a:p>
          <a:p>
            <a:pPr lvl="1"/>
            <a:r>
              <a:rPr lang="en-IT" dirty="0"/>
              <a:t>More in depth look at PHoDiVA</a:t>
            </a:r>
          </a:p>
          <a:p>
            <a:r>
              <a:rPr lang="en-IT" dirty="0"/>
              <a:t>Small-ish multi-task framework</a:t>
            </a:r>
          </a:p>
          <a:p>
            <a:pPr lvl="1"/>
            <a:r>
              <a:rPr lang="en-GB" dirty="0"/>
              <a:t>R</a:t>
            </a:r>
            <a:r>
              <a:rPr lang="en-IT" dirty="0"/>
              <a:t>elies on translations, which can suffer from noise</a:t>
            </a:r>
          </a:p>
          <a:p>
            <a:r>
              <a:rPr lang="en-IT" dirty="0"/>
              <a:t>Remains monolingual. Can we adapt a monolingual model to a new language and maintain the original one?</a:t>
            </a:r>
          </a:p>
          <a:p>
            <a:r>
              <a:rPr lang="en-IT" dirty="0"/>
              <a:t>A</a:t>
            </a:r>
            <a:r>
              <a:rPr lang="en-GB" dirty="0"/>
              <a:t>l</a:t>
            </a:r>
            <a:r>
              <a:rPr lang="en-IT" dirty="0"/>
              <a:t>l the limitations of MetaICL are preserved</a:t>
            </a:r>
          </a:p>
          <a:p>
            <a:r>
              <a:rPr lang="en-IT" dirty="0"/>
              <a:t>Only one seed tested </a:t>
            </a:r>
            <a:r>
              <a:rPr lang="en-IT" dirty="0">
                <a:sym typeface="Wingdings" pitchFamily="2" charset="2"/>
              </a:rPr>
              <a:t></a:t>
            </a:r>
            <a:endParaRPr lang="en-IT" dirty="0"/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61581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EF7F5-910E-FB8F-9ACB-5A5C74766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12276"/>
            <a:ext cx="9144000" cy="609108"/>
          </a:xfrm>
        </p:spPr>
        <p:txBody>
          <a:bodyPr>
            <a:normAutofit/>
          </a:bodyPr>
          <a:lstStyle/>
          <a:p>
            <a:pPr algn="l"/>
            <a:r>
              <a:rPr lang="en-IT" sz="3000" b="1" dirty="0"/>
              <a:t>Goal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C71EB7-C0DA-E270-CE3E-7521CCBB6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13459"/>
            <a:ext cx="9144000" cy="801796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Adapt T0 to work with Dutch and/or French inputs and outputs.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4927454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6C07A-DA93-D550-F4A0-46A461FF2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1325563"/>
          </a:xfrm>
        </p:spPr>
        <p:txBody>
          <a:bodyPr/>
          <a:lstStyle/>
          <a:p>
            <a:r>
              <a:rPr lang="en-IT" dirty="0"/>
              <a:t>Conclusion and 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166E8-6487-B3A4-8947-F41F555DA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6084"/>
            <a:ext cx="10515600" cy="4936791"/>
          </a:xfrm>
        </p:spPr>
        <p:txBody>
          <a:bodyPr>
            <a:normAutofit lnSpcReduction="10000"/>
          </a:bodyPr>
          <a:lstStyle/>
          <a:p>
            <a:r>
              <a:rPr lang="en-IT" dirty="0"/>
              <a:t>WECHSEL scales to larger model sizes</a:t>
            </a:r>
          </a:p>
          <a:p>
            <a:r>
              <a:rPr lang="en-IT" dirty="0"/>
              <a:t>But all our attempts at adapting fine-tuned ICL-capable models underperform compared to our Sandwich baseline.</a:t>
            </a:r>
          </a:p>
          <a:p>
            <a:endParaRPr lang="en-IT" dirty="0"/>
          </a:p>
          <a:p>
            <a:r>
              <a:rPr lang="en-IT" dirty="0"/>
              <a:t>Non-English NLP datasets are severely lacking.</a:t>
            </a:r>
          </a:p>
          <a:p>
            <a:r>
              <a:rPr lang="en-IT" dirty="0"/>
              <a:t>Don’t over-read, start experimenting ASAP. </a:t>
            </a:r>
          </a:p>
          <a:p>
            <a:r>
              <a:rPr lang="en-IT" dirty="0"/>
              <a:t>Engineering gets in the way</a:t>
            </a:r>
          </a:p>
          <a:p>
            <a:r>
              <a:rPr lang="en-IT" dirty="0"/>
              <a:t>Think about evaluation early-on.</a:t>
            </a:r>
          </a:p>
          <a:p>
            <a:r>
              <a:rPr lang="en-IT" dirty="0"/>
              <a:t>Try to think about the resources required early on.</a:t>
            </a:r>
          </a:p>
          <a:p>
            <a:r>
              <a:rPr lang="en-IT" dirty="0"/>
              <a:t>“Small” models are bigger than you think</a:t>
            </a:r>
          </a:p>
        </p:txBody>
      </p:sp>
    </p:spTree>
    <p:extLst>
      <p:ext uri="{BB962C8B-B14F-4D97-AF65-F5344CB8AC3E}">
        <p14:creationId xmlns:p14="http://schemas.microsoft.com/office/powerpoint/2010/main" val="6980054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EF7F5-910E-FB8F-9ACB-5A5C74766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12276"/>
            <a:ext cx="9144000" cy="609108"/>
          </a:xfrm>
        </p:spPr>
        <p:txBody>
          <a:bodyPr>
            <a:normAutofit/>
          </a:bodyPr>
          <a:lstStyle/>
          <a:p>
            <a:pPr algn="l"/>
            <a:r>
              <a:rPr lang="en-GB" sz="3000" b="1" dirty="0"/>
              <a:t>Thank you!</a:t>
            </a:r>
            <a:endParaRPr lang="en-IT" sz="3000" b="1" dirty="0"/>
          </a:p>
        </p:txBody>
      </p:sp>
    </p:spTree>
    <p:extLst>
      <p:ext uri="{BB962C8B-B14F-4D97-AF65-F5344CB8AC3E}">
        <p14:creationId xmlns:p14="http://schemas.microsoft.com/office/powerpoint/2010/main" val="572979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D1316-52A6-BF5D-4B28-86F7529F0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6628996" cy="778476"/>
          </a:xfrm>
        </p:spPr>
        <p:txBody>
          <a:bodyPr/>
          <a:lstStyle/>
          <a:p>
            <a:r>
              <a:rPr lang="en-IT" dirty="0"/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19923D-BBEC-0D1C-D62E-F253C60686DA}"/>
              </a:ext>
            </a:extLst>
          </p:cNvPr>
          <p:cNvSpPr txBox="1"/>
          <p:nvPr/>
        </p:nvSpPr>
        <p:spPr>
          <a:xfrm>
            <a:off x="354632" y="920621"/>
            <a:ext cx="5566315" cy="587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effectLst/>
              </a:rPr>
              <a:t>1.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effectLst/>
              </a:rPr>
              <a:t>Yang, Y., Zhang, Y., Tar, C. &amp; Baldridge, J. PAWS-X: A Cross-lingual Adversarial Dataset for Paraphrase Identification. in </a:t>
            </a:r>
            <a:r>
              <a:rPr lang="en-GB" sz="800" i="1" dirty="0">
                <a:effectLst/>
              </a:rPr>
              <a:t>Proceedings of the 2019 Conference on Empirical Methods in Natural Language Processing and the 9th International Joint Conference on Natural Language Processing (EMNLP-IJCNLP)</a:t>
            </a:r>
            <a:r>
              <a:rPr lang="en-GB" sz="800" dirty="0">
                <a:effectLst/>
              </a:rPr>
              <a:t> 3687–3692 (Association for Computational Linguistics, 2019). doi:</a:t>
            </a:r>
            <a:r>
              <a:rPr lang="en-GB" sz="800" dirty="0">
                <a:effectLst/>
                <a:hlinkClick r:id="rId2"/>
              </a:rPr>
              <a:t>10.18653/v1/D19-1382</a:t>
            </a:r>
            <a:r>
              <a:rPr lang="en-GB" sz="800" dirty="0">
                <a:effectLst/>
              </a:rPr>
              <a:t>.</a:t>
            </a:r>
          </a:p>
          <a:p>
            <a:pPr algn="r"/>
            <a:r>
              <a:rPr lang="en-GB" sz="800" dirty="0">
                <a:effectLst/>
              </a:rPr>
              <a:t>2.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effectLst/>
              </a:rPr>
              <a:t>Wei, J. </a:t>
            </a:r>
            <a:r>
              <a:rPr lang="en-GB" sz="800" i="1" dirty="0">
                <a:effectLst/>
              </a:rPr>
              <a:t>et al.</a:t>
            </a:r>
            <a:r>
              <a:rPr lang="en-GB" sz="800" dirty="0">
                <a:effectLst/>
              </a:rPr>
              <a:t> Finetuned Language Models are Zero-Shot Learners. in (2021).</a:t>
            </a:r>
          </a:p>
          <a:p>
            <a:pPr algn="r"/>
            <a:r>
              <a:rPr lang="en-GB" sz="800" dirty="0">
                <a:effectLst/>
              </a:rPr>
              <a:t>3.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dirty="0" err="1">
                <a:effectLst/>
              </a:rPr>
              <a:t>Röttger</a:t>
            </a:r>
            <a:r>
              <a:rPr lang="en-GB" sz="800" dirty="0">
                <a:effectLst/>
              </a:rPr>
              <a:t>, P. </a:t>
            </a:r>
            <a:r>
              <a:rPr lang="en-GB" sz="800" i="1" dirty="0">
                <a:effectLst/>
              </a:rPr>
              <a:t>et al.</a:t>
            </a:r>
            <a:r>
              <a:rPr lang="en-GB" sz="800" dirty="0">
                <a:effectLst/>
              </a:rPr>
              <a:t> </a:t>
            </a:r>
            <a:r>
              <a:rPr lang="en-GB" sz="800" dirty="0" err="1">
                <a:effectLst/>
              </a:rPr>
              <a:t>HateCheck</a:t>
            </a:r>
            <a:r>
              <a:rPr lang="en-GB" sz="800" dirty="0">
                <a:effectLst/>
              </a:rPr>
              <a:t>: Functional Tests for Hate Speech Detection Models. in </a:t>
            </a:r>
            <a:r>
              <a:rPr lang="en-GB" sz="800" i="1" dirty="0">
                <a:effectLst/>
              </a:rPr>
              <a:t>Proceedings of the 59th Annual Meeting of the Association for Computational Linguistics and the 11th International Joint Conference on Natural Language Processing (Volume 1: Long Papers)</a:t>
            </a:r>
            <a:r>
              <a:rPr lang="en-GB" sz="800" dirty="0">
                <a:effectLst/>
              </a:rPr>
              <a:t> 41–58 (Association for Computational Linguistics, 2021). doi:</a:t>
            </a:r>
            <a:r>
              <a:rPr lang="en-GB" sz="800" dirty="0">
                <a:effectLst/>
                <a:hlinkClick r:id="rId3"/>
              </a:rPr>
              <a:t>10.18653/v1/2021.acl-long.4</a:t>
            </a:r>
            <a:r>
              <a:rPr lang="en-GB" sz="800" dirty="0">
                <a:effectLst/>
              </a:rPr>
              <a:t>.</a:t>
            </a:r>
          </a:p>
          <a:p>
            <a:pPr algn="r"/>
            <a:r>
              <a:rPr lang="en-GB" sz="800" dirty="0">
                <a:effectLst/>
              </a:rPr>
              <a:t>4.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effectLst/>
              </a:rPr>
              <a:t>Ouyang, L. </a:t>
            </a:r>
            <a:r>
              <a:rPr lang="en-GB" sz="800" i="1" dirty="0">
                <a:effectLst/>
              </a:rPr>
              <a:t>et al.</a:t>
            </a:r>
            <a:r>
              <a:rPr lang="en-GB" sz="800" dirty="0">
                <a:effectLst/>
              </a:rPr>
              <a:t> Training language models to follow instructions with human feedback. Preprint at </a:t>
            </a:r>
            <a:r>
              <a:rPr lang="en-GB" sz="800" dirty="0">
                <a:effectLst/>
                <a:hlinkClick r:id="rId4"/>
              </a:rPr>
              <a:t>https://doi.org/10.48550/arXiv.2203.02155</a:t>
            </a:r>
            <a:r>
              <a:rPr lang="en-GB" sz="800" dirty="0">
                <a:effectLst/>
              </a:rPr>
              <a:t> (2022).</a:t>
            </a:r>
          </a:p>
          <a:p>
            <a:pPr algn="r"/>
            <a:r>
              <a:rPr lang="en-GB" sz="800" dirty="0">
                <a:effectLst/>
              </a:rPr>
              <a:t>5.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effectLst/>
              </a:rPr>
              <a:t>Ortiz Suárez, P. J., Romary, L. &amp; </a:t>
            </a:r>
            <a:r>
              <a:rPr lang="en-GB" sz="800" dirty="0" err="1">
                <a:effectLst/>
              </a:rPr>
              <a:t>Sagot</a:t>
            </a:r>
            <a:r>
              <a:rPr lang="en-GB" sz="800" dirty="0">
                <a:effectLst/>
              </a:rPr>
              <a:t>, B. A Monolingual Approach to Contextualized Word Embeddings for Mid-Resource Languages. in </a:t>
            </a:r>
            <a:r>
              <a:rPr lang="en-GB" sz="800" i="1" dirty="0">
                <a:effectLst/>
              </a:rPr>
              <a:t>Proceedings of the 58th Annual Meeting of the Association for Computational Linguistics</a:t>
            </a:r>
            <a:r>
              <a:rPr lang="en-GB" sz="800" dirty="0">
                <a:effectLst/>
              </a:rPr>
              <a:t> 1703–1714 (Association for Computational Linguistics, 2020). doi:</a:t>
            </a:r>
            <a:r>
              <a:rPr lang="en-GB" sz="800" dirty="0">
                <a:effectLst/>
                <a:hlinkClick r:id="rId5"/>
              </a:rPr>
              <a:t>10.18653/v1/2020.acl-main.156</a:t>
            </a:r>
            <a:r>
              <a:rPr lang="en-GB" sz="800" dirty="0">
                <a:effectLst/>
              </a:rPr>
              <a:t>.</a:t>
            </a:r>
          </a:p>
          <a:p>
            <a:pPr algn="r"/>
            <a:r>
              <a:rPr lang="en-GB" sz="800" dirty="0">
                <a:effectLst/>
              </a:rPr>
              <a:t>6.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dirty="0" err="1">
                <a:effectLst/>
              </a:rPr>
              <a:t>Minixhofer</a:t>
            </a:r>
            <a:r>
              <a:rPr lang="en-GB" sz="800" dirty="0">
                <a:effectLst/>
              </a:rPr>
              <a:t>, B., </a:t>
            </a:r>
            <a:r>
              <a:rPr lang="en-GB" sz="800" dirty="0" err="1">
                <a:effectLst/>
              </a:rPr>
              <a:t>Paischer</a:t>
            </a:r>
            <a:r>
              <a:rPr lang="en-GB" sz="800" dirty="0">
                <a:effectLst/>
              </a:rPr>
              <a:t>, F. &amp; </a:t>
            </a:r>
            <a:r>
              <a:rPr lang="en-GB" sz="800" dirty="0" err="1">
                <a:effectLst/>
              </a:rPr>
              <a:t>Rekabsaz</a:t>
            </a:r>
            <a:r>
              <a:rPr lang="en-GB" sz="800" dirty="0">
                <a:effectLst/>
              </a:rPr>
              <a:t>, N. WECHSEL: Effective initialization of </a:t>
            </a:r>
            <a:r>
              <a:rPr lang="en-GB" sz="800" dirty="0" err="1">
                <a:effectLst/>
              </a:rPr>
              <a:t>subword</a:t>
            </a:r>
            <a:r>
              <a:rPr lang="en-GB" sz="800" dirty="0">
                <a:effectLst/>
              </a:rPr>
              <a:t> embeddings for cross-lingual transfer of monolingual language models. in </a:t>
            </a:r>
            <a:r>
              <a:rPr lang="en-GB" sz="800" i="1" dirty="0">
                <a:effectLst/>
              </a:rPr>
              <a:t>Proceedings of the 2022 Conference of the North American Chapter of the Association for Computational Linguistics: Human Language Technologies</a:t>
            </a:r>
            <a:r>
              <a:rPr lang="en-GB" sz="800" dirty="0">
                <a:effectLst/>
              </a:rPr>
              <a:t> 3992–4006 (Association for Computational Linguistics, 2022). doi:</a:t>
            </a:r>
            <a:r>
              <a:rPr lang="en-GB" sz="800" dirty="0">
                <a:effectLst/>
                <a:hlinkClick r:id="rId6"/>
              </a:rPr>
              <a:t>10.18653/v1/2022.naacl-main.293</a:t>
            </a:r>
            <a:r>
              <a:rPr lang="en-GB" sz="800" dirty="0">
                <a:effectLst/>
              </a:rPr>
              <a:t>.</a:t>
            </a:r>
          </a:p>
          <a:p>
            <a:pPr algn="r"/>
            <a:r>
              <a:rPr lang="en-GB" sz="800" dirty="0">
                <a:effectLst/>
              </a:rPr>
              <a:t>7.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effectLst/>
              </a:rPr>
              <a:t>Min, S., Lewis, M., </a:t>
            </a:r>
            <a:r>
              <a:rPr lang="en-GB" sz="800" dirty="0" err="1">
                <a:effectLst/>
              </a:rPr>
              <a:t>Zettlemoyer</a:t>
            </a:r>
            <a:r>
              <a:rPr lang="en-GB" sz="800" dirty="0">
                <a:effectLst/>
              </a:rPr>
              <a:t>, L. &amp; </a:t>
            </a:r>
            <a:r>
              <a:rPr lang="en-GB" sz="800" dirty="0" err="1">
                <a:effectLst/>
              </a:rPr>
              <a:t>Hajishirzi</a:t>
            </a:r>
            <a:r>
              <a:rPr lang="en-GB" sz="800" dirty="0">
                <a:effectLst/>
              </a:rPr>
              <a:t>, H. </a:t>
            </a:r>
            <a:r>
              <a:rPr lang="en-GB" sz="800" dirty="0" err="1">
                <a:effectLst/>
              </a:rPr>
              <a:t>MetaICL</a:t>
            </a:r>
            <a:r>
              <a:rPr lang="en-GB" sz="800" dirty="0">
                <a:effectLst/>
              </a:rPr>
              <a:t>: Learning to Learn In Context. in </a:t>
            </a:r>
            <a:r>
              <a:rPr lang="en-GB" sz="800" i="1" dirty="0">
                <a:effectLst/>
              </a:rPr>
              <a:t>Proceedings of the 2022 Conference of the North American Chapter of the Association for Computational Linguistics: Human Language Technologies</a:t>
            </a:r>
            <a:r>
              <a:rPr lang="en-GB" sz="800" dirty="0">
                <a:effectLst/>
              </a:rPr>
              <a:t> 2791–2809 (Association for Computational Linguistics, 2022). doi:</a:t>
            </a:r>
            <a:r>
              <a:rPr lang="en-GB" sz="800" dirty="0">
                <a:effectLst/>
                <a:hlinkClick r:id="rId7"/>
              </a:rPr>
              <a:t>10.18653/v1/2022.naacl-main.201</a:t>
            </a:r>
            <a:r>
              <a:rPr lang="en-GB" sz="800" dirty="0">
                <a:effectLst/>
              </a:rPr>
              <a:t>.</a:t>
            </a:r>
          </a:p>
          <a:p>
            <a:pPr algn="r"/>
            <a:r>
              <a:rPr lang="en-GB" sz="800" dirty="0">
                <a:effectLst/>
              </a:rPr>
              <a:t>8.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effectLst/>
              </a:rPr>
              <a:t>Martin, L. </a:t>
            </a:r>
            <a:r>
              <a:rPr lang="en-GB" sz="800" i="1" dirty="0">
                <a:effectLst/>
              </a:rPr>
              <a:t>et al.</a:t>
            </a:r>
            <a:r>
              <a:rPr lang="en-GB" sz="800" dirty="0">
                <a:effectLst/>
              </a:rPr>
              <a:t> </a:t>
            </a:r>
            <a:r>
              <a:rPr lang="en-GB" sz="800" dirty="0" err="1">
                <a:effectLst/>
              </a:rPr>
              <a:t>CamemBERT</a:t>
            </a:r>
            <a:r>
              <a:rPr lang="en-GB" sz="800" dirty="0">
                <a:effectLst/>
              </a:rPr>
              <a:t>: a Tasty French Language Model. in </a:t>
            </a:r>
            <a:r>
              <a:rPr lang="en-GB" sz="800" i="1" dirty="0">
                <a:effectLst/>
              </a:rPr>
              <a:t>Proceedings of the 58th Annual Meeting of the Association for Computational Linguistics</a:t>
            </a:r>
            <a:r>
              <a:rPr lang="en-GB" sz="800" dirty="0">
                <a:effectLst/>
              </a:rPr>
              <a:t> 7203–7219 (Association for Computational Linguistics, 2020). doi:</a:t>
            </a:r>
            <a:r>
              <a:rPr lang="en-GB" sz="800" dirty="0">
                <a:effectLst/>
                <a:hlinkClick r:id="rId8"/>
              </a:rPr>
              <a:t>10.18653/v1/2020.acl-main.645</a:t>
            </a:r>
            <a:r>
              <a:rPr lang="en-GB" sz="800" dirty="0">
                <a:effectLst/>
              </a:rPr>
              <a:t>.</a:t>
            </a:r>
          </a:p>
          <a:p>
            <a:pPr algn="r"/>
            <a:r>
              <a:rPr lang="en-GB" sz="800" dirty="0">
                <a:effectLst/>
              </a:rPr>
              <a:t>9.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effectLst/>
              </a:rPr>
              <a:t>Lin, B. Y., Lee, S., </a:t>
            </a:r>
            <a:r>
              <a:rPr lang="en-GB" sz="800" dirty="0" err="1">
                <a:effectLst/>
              </a:rPr>
              <a:t>Qiao</a:t>
            </a:r>
            <a:r>
              <a:rPr lang="en-GB" sz="800" dirty="0">
                <a:effectLst/>
              </a:rPr>
              <a:t>, X. &amp; Ren, X. Common Sense Beyond English: Evaluating and Improving Multilingual Language Models for </a:t>
            </a:r>
            <a:r>
              <a:rPr lang="en-GB" sz="800" dirty="0" err="1">
                <a:effectLst/>
              </a:rPr>
              <a:t>Commonsense</a:t>
            </a:r>
            <a:r>
              <a:rPr lang="en-GB" sz="800" dirty="0">
                <a:effectLst/>
              </a:rPr>
              <a:t> Reasoning. in </a:t>
            </a:r>
            <a:r>
              <a:rPr lang="en-GB" sz="800" i="1" dirty="0">
                <a:effectLst/>
              </a:rPr>
              <a:t>Proceedings of the 59th Annual Meeting of the Association for Computational Linguistics and the 11th International Joint Conference on Natural Language Processing (Volume 1: Long Papers)</a:t>
            </a:r>
            <a:r>
              <a:rPr lang="en-GB" sz="800" dirty="0">
                <a:effectLst/>
              </a:rPr>
              <a:t> 1274–1287 (Association for Computational Linguistics, 2021). doi:</a:t>
            </a:r>
            <a:r>
              <a:rPr lang="en-GB" sz="800" dirty="0">
                <a:effectLst/>
                <a:hlinkClick r:id="rId9"/>
              </a:rPr>
              <a:t>10.18653/v1/2021.acl-long.102</a:t>
            </a:r>
            <a:r>
              <a:rPr lang="en-GB" sz="800" dirty="0">
                <a:effectLst/>
              </a:rPr>
              <a:t>.</a:t>
            </a:r>
          </a:p>
          <a:p>
            <a:pPr algn="r"/>
            <a:r>
              <a:rPr lang="en-GB" sz="800" dirty="0">
                <a:effectLst/>
              </a:rPr>
              <a:t>10.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effectLst/>
              </a:rPr>
              <a:t>Liang, Y. </a:t>
            </a:r>
            <a:r>
              <a:rPr lang="en-GB" sz="800" i="1" dirty="0">
                <a:effectLst/>
              </a:rPr>
              <a:t>et al.</a:t>
            </a:r>
            <a:r>
              <a:rPr lang="en-GB" sz="800" dirty="0">
                <a:effectLst/>
              </a:rPr>
              <a:t> XGLUE: A New Benchmark </a:t>
            </a:r>
            <a:r>
              <a:rPr lang="en-GB" sz="800" dirty="0" err="1">
                <a:effectLst/>
              </a:rPr>
              <a:t>Datasetfor</a:t>
            </a:r>
            <a:r>
              <a:rPr lang="en-GB" sz="800" dirty="0">
                <a:effectLst/>
              </a:rPr>
              <a:t> Cross-lingual Pre-training, Understanding and Generation. in </a:t>
            </a:r>
            <a:r>
              <a:rPr lang="en-GB" sz="800" i="1" dirty="0">
                <a:effectLst/>
              </a:rPr>
              <a:t>Proceedings of the 2020 Conference on Empirical Methods in Natural Language Processing (EMNLP)</a:t>
            </a:r>
            <a:r>
              <a:rPr lang="en-GB" sz="800" dirty="0">
                <a:effectLst/>
              </a:rPr>
              <a:t> 6008–6018 (Association for Computational Linguistics, 2020). doi:</a:t>
            </a:r>
            <a:r>
              <a:rPr lang="en-GB" sz="800" dirty="0">
                <a:effectLst/>
                <a:hlinkClick r:id="rId10"/>
              </a:rPr>
              <a:t>10.18653/v1/2020.emnlp-main.484</a:t>
            </a:r>
            <a:r>
              <a:rPr lang="en-GB" sz="800" dirty="0">
                <a:effectLst/>
              </a:rPr>
              <a:t>.</a:t>
            </a:r>
          </a:p>
          <a:p>
            <a:pPr algn="r"/>
            <a:r>
              <a:rPr lang="en-GB" sz="800" dirty="0">
                <a:effectLst/>
              </a:rPr>
              <a:t>11.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dirty="0" err="1">
                <a:effectLst/>
              </a:rPr>
              <a:t>Lhoest</a:t>
            </a:r>
            <a:r>
              <a:rPr lang="en-GB" sz="800" dirty="0">
                <a:effectLst/>
              </a:rPr>
              <a:t>, Q. </a:t>
            </a:r>
            <a:r>
              <a:rPr lang="en-GB" sz="800" i="1" dirty="0">
                <a:effectLst/>
              </a:rPr>
              <a:t>et al.</a:t>
            </a:r>
            <a:r>
              <a:rPr lang="en-GB" sz="800" dirty="0">
                <a:effectLst/>
              </a:rPr>
              <a:t> Datasets: A Community Library for Natural Language Processing. in </a:t>
            </a:r>
            <a:r>
              <a:rPr lang="en-GB" sz="800" i="1" dirty="0">
                <a:effectLst/>
              </a:rPr>
              <a:t>Proceedings of the 2021 Conference on Empirical Methods in Natural Language Processing: System Demonstrations</a:t>
            </a:r>
            <a:r>
              <a:rPr lang="en-GB" sz="800" dirty="0">
                <a:effectLst/>
              </a:rPr>
              <a:t> 175–184 (Association for Computational Linguistics, 2021). doi:</a:t>
            </a:r>
            <a:r>
              <a:rPr lang="en-GB" sz="800" dirty="0">
                <a:effectLst/>
                <a:hlinkClick r:id="rId11"/>
              </a:rPr>
              <a:t>10.18653/v1/2021.emnlp-demo.21</a:t>
            </a:r>
            <a:r>
              <a:rPr lang="en-GB" sz="800" dirty="0">
                <a:effectLst/>
              </a:rPr>
              <a:t>.</a:t>
            </a:r>
          </a:p>
          <a:p>
            <a:pPr algn="r"/>
            <a:r>
              <a:rPr lang="en-GB" sz="800" dirty="0">
                <a:effectLst/>
              </a:rPr>
              <a:t>12.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effectLst/>
              </a:rPr>
              <a:t>Keung, P., Lu, Y., </a:t>
            </a:r>
            <a:r>
              <a:rPr lang="en-GB" sz="800" dirty="0" err="1">
                <a:effectLst/>
              </a:rPr>
              <a:t>Szarvas</a:t>
            </a:r>
            <a:r>
              <a:rPr lang="en-GB" sz="800" dirty="0">
                <a:effectLst/>
              </a:rPr>
              <a:t>, G. &amp; Smith, N. A. The Multilingual Amazon Reviews Corpus. in </a:t>
            </a:r>
            <a:r>
              <a:rPr lang="en-GB" sz="800" i="1" dirty="0">
                <a:effectLst/>
              </a:rPr>
              <a:t>Proceedings of the 2020 Conference on Empirical Methods in Natural Language Processing (EMNLP)</a:t>
            </a:r>
            <a:r>
              <a:rPr lang="en-GB" sz="800" dirty="0">
                <a:effectLst/>
              </a:rPr>
              <a:t> 4563–4568 (Association for Computational Linguistics, 2020). doi:</a:t>
            </a:r>
            <a:r>
              <a:rPr lang="en-GB" sz="800" dirty="0">
                <a:effectLst/>
                <a:hlinkClick r:id="rId12"/>
              </a:rPr>
              <a:t>10.18653/v1/2020.emnlp-main.369</a:t>
            </a:r>
            <a:r>
              <a:rPr lang="en-GB" sz="800" dirty="0">
                <a:effectLst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2EFBB5-DA2F-DCE0-257D-D43E53F03DE7}"/>
              </a:ext>
            </a:extLst>
          </p:cNvPr>
          <p:cNvSpPr txBox="1"/>
          <p:nvPr/>
        </p:nvSpPr>
        <p:spPr>
          <a:xfrm>
            <a:off x="6182498" y="58846"/>
            <a:ext cx="556631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GB" sz="800" dirty="0">
              <a:effectLst/>
            </a:endParaRPr>
          </a:p>
          <a:p>
            <a:pPr algn="r"/>
            <a:r>
              <a:rPr lang="en-GB" sz="800" dirty="0">
                <a:effectLst/>
              </a:rPr>
              <a:t>13.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effectLst/>
              </a:rPr>
              <a:t>Izsak, P., </a:t>
            </a:r>
            <a:r>
              <a:rPr lang="en-GB" sz="800" dirty="0" err="1">
                <a:effectLst/>
              </a:rPr>
              <a:t>Berchansky</a:t>
            </a:r>
            <a:r>
              <a:rPr lang="en-GB" sz="800" dirty="0">
                <a:effectLst/>
              </a:rPr>
              <a:t>, M. &amp; Levy, O. How to Train BERT with an Academic Budget. Preprint at </a:t>
            </a:r>
            <a:r>
              <a:rPr lang="en-GB" sz="800" dirty="0">
                <a:effectLst/>
                <a:hlinkClick r:id="rId13"/>
              </a:rPr>
              <a:t>https://doi.org/10.48550/arXiv.2104.07705</a:t>
            </a:r>
            <a:r>
              <a:rPr lang="en-GB" sz="800" dirty="0">
                <a:effectLst/>
              </a:rPr>
              <a:t> (2021).</a:t>
            </a:r>
          </a:p>
          <a:p>
            <a:pPr algn="r"/>
            <a:r>
              <a:rPr lang="en-GB" sz="800" dirty="0">
                <a:effectLst/>
              </a:rPr>
              <a:t>14.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effectLst/>
              </a:rPr>
              <a:t>Hoffmann, J. </a:t>
            </a:r>
            <a:r>
              <a:rPr lang="en-GB" sz="800" i="1" dirty="0">
                <a:effectLst/>
              </a:rPr>
              <a:t>et al.</a:t>
            </a:r>
            <a:r>
              <a:rPr lang="en-GB" sz="800" dirty="0">
                <a:effectLst/>
              </a:rPr>
              <a:t> Training Compute-Optimal Large Language Models. Preprint at </a:t>
            </a:r>
            <a:r>
              <a:rPr lang="en-GB" sz="800" dirty="0">
                <a:effectLst/>
                <a:hlinkClick r:id="rId14"/>
              </a:rPr>
              <a:t>https://doi.org/10.48550/arXiv.2203.15556</a:t>
            </a:r>
            <a:r>
              <a:rPr lang="en-GB" sz="800" dirty="0">
                <a:effectLst/>
              </a:rPr>
              <a:t> (2022).</a:t>
            </a:r>
          </a:p>
          <a:p>
            <a:pPr algn="r"/>
            <a:r>
              <a:rPr lang="en-GB" sz="800" dirty="0">
                <a:effectLst/>
              </a:rPr>
              <a:t>15.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dirty="0" err="1">
                <a:effectLst/>
              </a:rPr>
              <a:t>Gogoulou</a:t>
            </a:r>
            <a:r>
              <a:rPr lang="en-GB" sz="800" dirty="0">
                <a:effectLst/>
              </a:rPr>
              <a:t>, E., </a:t>
            </a:r>
            <a:r>
              <a:rPr lang="en-GB" sz="800" dirty="0" err="1">
                <a:effectLst/>
              </a:rPr>
              <a:t>Ekgren</a:t>
            </a:r>
            <a:r>
              <a:rPr lang="en-GB" sz="800" dirty="0">
                <a:effectLst/>
              </a:rPr>
              <a:t>, A., </a:t>
            </a:r>
            <a:r>
              <a:rPr lang="en-GB" sz="800" dirty="0" err="1">
                <a:effectLst/>
              </a:rPr>
              <a:t>Isbister</a:t>
            </a:r>
            <a:r>
              <a:rPr lang="en-GB" sz="800" dirty="0">
                <a:effectLst/>
              </a:rPr>
              <a:t>, T. &amp; </a:t>
            </a:r>
            <a:r>
              <a:rPr lang="en-GB" sz="800" dirty="0" err="1">
                <a:effectLst/>
              </a:rPr>
              <a:t>Sahlgren</a:t>
            </a:r>
            <a:r>
              <a:rPr lang="en-GB" sz="800" dirty="0">
                <a:effectLst/>
              </a:rPr>
              <a:t>, M. Cross-lingual Transfer of Monolingual Models. in </a:t>
            </a:r>
            <a:r>
              <a:rPr lang="en-GB" sz="800" i="1" dirty="0">
                <a:effectLst/>
              </a:rPr>
              <a:t>Proceedings of the Thirteenth Language Resources and Evaluation Conference</a:t>
            </a:r>
            <a:r>
              <a:rPr lang="en-GB" sz="800" dirty="0">
                <a:effectLst/>
              </a:rPr>
              <a:t> 948–955 (European Language Resources Association, 2022).</a:t>
            </a:r>
          </a:p>
          <a:p>
            <a:pPr algn="r"/>
            <a:r>
              <a:rPr lang="en-GB" sz="800" dirty="0">
                <a:effectLst/>
              </a:rPr>
              <a:t>16.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dirty="0" err="1">
                <a:effectLst/>
              </a:rPr>
              <a:t>Geiping</a:t>
            </a:r>
            <a:r>
              <a:rPr lang="en-GB" sz="800" dirty="0">
                <a:effectLst/>
              </a:rPr>
              <a:t>, J. &amp; Goldstein, T. Cramming: Training a Language Model on a Single GPU in One Day. Preprint at </a:t>
            </a:r>
            <a:r>
              <a:rPr lang="en-GB" sz="800" dirty="0">
                <a:effectLst/>
                <a:hlinkClick r:id="rId15"/>
              </a:rPr>
              <a:t>https://doi.org/10.48550/arXiv.2212.14034</a:t>
            </a:r>
            <a:r>
              <a:rPr lang="en-GB" sz="800" dirty="0">
                <a:effectLst/>
              </a:rPr>
              <a:t> (2022).</a:t>
            </a:r>
          </a:p>
          <a:p>
            <a:pPr algn="r"/>
            <a:r>
              <a:rPr lang="en-GB" sz="800" dirty="0">
                <a:effectLst/>
              </a:rPr>
              <a:t>17.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dirty="0" err="1">
                <a:effectLst/>
              </a:rPr>
              <a:t>Emelin</a:t>
            </a:r>
            <a:r>
              <a:rPr lang="en-GB" sz="800" dirty="0">
                <a:effectLst/>
              </a:rPr>
              <a:t>, D. &amp; </a:t>
            </a:r>
            <a:r>
              <a:rPr lang="en-GB" sz="800" dirty="0" err="1">
                <a:effectLst/>
              </a:rPr>
              <a:t>Sennrich</a:t>
            </a:r>
            <a:r>
              <a:rPr lang="en-GB" sz="800" dirty="0">
                <a:effectLst/>
              </a:rPr>
              <a:t>, R. Wino-X: Multilingual Winograd Schemas for </a:t>
            </a:r>
            <a:r>
              <a:rPr lang="en-GB" sz="800" dirty="0" err="1">
                <a:effectLst/>
              </a:rPr>
              <a:t>Commonsense</a:t>
            </a:r>
            <a:r>
              <a:rPr lang="en-GB" sz="800" dirty="0">
                <a:effectLst/>
              </a:rPr>
              <a:t> Reasoning and Coreference Resolution. in </a:t>
            </a:r>
            <a:r>
              <a:rPr lang="en-GB" sz="800" i="1" dirty="0">
                <a:effectLst/>
              </a:rPr>
              <a:t>Proceedings of the 2021 Conference on Empirical Methods in Natural Language Processing</a:t>
            </a:r>
            <a:r>
              <a:rPr lang="en-GB" sz="800" dirty="0">
                <a:effectLst/>
              </a:rPr>
              <a:t> 8517–8532 (Association for Computational Linguistics, 2021). doi:</a:t>
            </a:r>
            <a:r>
              <a:rPr lang="en-GB" sz="800" dirty="0">
                <a:effectLst/>
                <a:hlinkClick r:id="rId16"/>
              </a:rPr>
              <a:t>10.18653/v1/2021.emnlp-main.670</a:t>
            </a:r>
            <a:r>
              <a:rPr lang="en-GB" sz="800" dirty="0">
                <a:effectLst/>
              </a:rPr>
              <a:t>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effectLst/>
              </a:rPr>
              <a:t>(European Language Resources Association, 2022).</a:t>
            </a:r>
          </a:p>
          <a:p>
            <a:pPr algn="r"/>
            <a:r>
              <a:rPr lang="en-GB" sz="800" dirty="0">
                <a:effectLst/>
              </a:rPr>
              <a:t>16.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dirty="0" err="1">
                <a:effectLst/>
              </a:rPr>
              <a:t>Geiping</a:t>
            </a:r>
            <a:r>
              <a:rPr lang="en-GB" sz="800" dirty="0">
                <a:effectLst/>
              </a:rPr>
              <a:t>, J. &amp; Goldstein, T. Cramming: Training a Language Model on a Single GPU in One Day. Preprint at </a:t>
            </a:r>
            <a:r>
              <a:rPr lang="en-GB" sz="800" dirty="0">
                <a:effectLst/>
                <a:hlinkClick r:id="rId15"/>
              </a:rPr>
              <a:t>https://doi.org/10.48550/arXiv.2212.14034</a:t>
            </a:r>
            <a:r>
              <a:rPr lang="en-GB" sz="800" dirty="0">
                <a:effectLst/>
              </a:rPr>
              <a:t> (2022).</a:t>
            </a:r>
          </a:p>
          <a:p>
            <a:pPr algn="r"/>
            <a:r>
              <a:rPr lang="en-GB" sz="800" dirty="0">
                <a:effectLst/>
              </a:rPr>
              <a:t>17.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dirty="0" err="1">
                <a:effectLst/>
              </a:rPr>
              <a:t>Emelin</a:t>
            </a:r>
            <a:r>
              <a:rPr lang="en-GB" sz="800" dirty="0">
                <a:effectLst/>
              </a:rPr>
              <a:t>, D. &amp; </a:t>
            </a:r>
            <a:r>
              <a:rPr lang="en-GB" sz="800" dirty="0" err="1">
                <a:effectLst/>
              </a:rPr>
              <a:t>Sennrich</a:t>
            </a:r>
            <a:r>
              <a:rPr lang="en-GB" sz="800" dirty="0">
                <a:effectLst/>
              </a:rPr>
              <a:t>, R. Wino-X: </a:t>
            </a:r>
            <a:r>
              <a:rPr lang="en-GB" sz="800" dirty="0" err="1">
                <a:effectLst/>
              </a:rPr>
              <a:t>Multilsingual</a:t>
            </a:r>
            <a:r>
              <a:rPr lang="en-GB" sz="800" dirty="0">
                <a:effectLst/>
              </a:rPr>
              <a:t> Winograd Schemas for </a:t>
            </a:r>
            <a:r>
              <a:rPr lang="en-GB" sz="800" dirty="0" err="1">
                <a:effectLst/>
              </a:rPr>
              <a:t>Commonsense</a:t>
            </a:r>
            <a:r>
              <a:rPr lang="en-GB" sz="800" dirty="0">
                <a:effectLst/>
              </a:rPr>
              <a:t> Reasoning and Coreference Resolution. in </a:t>
            </a:r>
            <a:r>
              <a:rPr lang="en-GB" sz="800" i="1" dirty="0">
                <a:effectLst/>
              </a:rPr>
              <a:t>Proceedings of the 2021 Conference on Empirical Methods in Natural Language Processing</a:t>
            </a:r>
            <a:r>
              <a:rPr lang="en-GB" sz="800" dirty="0">
                <a:effectLst/>
              </a:rPr>
              <a:t> 8517–8532 (Association for Computational Linguistics, 2021). doi:</a:t>
            </a:r>
            <a:r>
              <a:rPr lang="en-GB" sz="800" dirty="0">
                <a:effectLst/>
                <a:hlinkClick r:id="rId16"/>
              </a:rPr>
              <a:t>10.18653/v1/2021.emnlp-main.670</a:t>
            </a:r>
            <a:r>
              <a:rPr lang="en-GB" sz="800" dirty="0">
                <a:effectLst/>
              </a:rPr>
              <a:t>.</a:t>
            </a:r>
          </a:p>
          <a:p>
            <a:pPr algn="r"/>
            <a:r>
              <a:rPr lang="en-GB" sz="800" dirty="0">
                <a:effectLst/>
              </a:rPr>
              <a:t>18.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effectLst/>
              </a:rPr>
              <a:t>de Vries, W. </a:t>
            </a:r>
            <a:r>
              <a:rPr lang="en-GB" sz="800" i="1" dirty="0">
                <a:effectLst/>
              </a:rPr>
              <a:t>et al.</a:t>
            </a:r>
            <a:r>
              <a:rPr lang="en-GB" sz="800" dirty="0">
                <a:effectLst/>
              </a:rPr>
              <a:t> </a:t>
            </a:r>
            <a:r>
              <a:rPr lang="en-GB" sz="800" dirty="0" err="1">
                <a:effectLst/>
              </a:rPr>
              <a:t>BERTje</a:t>
            </a:r>
            <a:r>
              <a:rPr lang="en-GB" sz="800" dirty="0">
                <a:effectLst/>
              </a:rPr>
              <a:t>: A Dutch BERT Model. Preprint at </a:t>
            </a:r>
            <a:r>
              <a:rPr lang="en-GB" sz="800" dirty="0">
                <a:effectLst/>
                <a:hlinkClick r:id="rId17"/>
              </a:rPr>
              <a:t>https://doi.org/10.48550/arXiv.1912.09582</a:t>
            </a:r>
            <a:r>
              <a:rPr lang="en-GB" sz="800" dirty="0">
                <a:effectLst/>
              </a:rPr>
              <a:t> (2019).</a:t>
            </a:r>
          </a:p>
          <a:p>
            <a:pPr algn="r"/>
            <a:r>
              <a:rPr lang="en-GB" sz="800" dirty="0">
                <a:effectLst/>
              </a:rPr>
              <a:t>19.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effectLst/>
              </a:rPr>
              <a:t>de Vries, W. &amp; Nissim, M. As Good as New. How to Successfully Recycle English GPT-2 to Make Models for Other Languages. in </a:t>
            </a:r>
            <a:r>
              <a:rPr lang="en-GB" sz="800" i="1" dirty="0">
                <a:effectLst/>
              </a:rPr>
              <a:t>Findings of the Association for Computational Linguistics: ACL-IJCNLP 2021</a:t>
            </a:r>
            <a:r>
              <a:rPr lang="en-GB" sz="800" dirty="0">
                <a:effectLst/>
              </a:rPr>
              <a:t> 836–846 (Association for Computational Linguistics, 2021). doi:</a:t>
            </a:r>
            <a:r>
              <a:rPr lang="en-GB" sz="800" dirty="0">
                <a:effectLst/>
                <a:hlinkClick r:id="rId18"/>
              </a:rPr>
              <a:t>10.18653/v1/2021.findings-acl.74</a:t>
            </a:r>
            <a:r>
              <a:rPr lang="en-GB" sz="800" dirty="0">
                <a:effectLst/>
              </a:rPr>
              <a:t>.</a:t>
            </a:r>
          </a:p>
          <a:p>
            <a:pPr algn="r"/>
            <a:r>
              <a:rPr lang="en-GB" sz="800" dirty="0">
                <a:effectLst/>
              </a:rPr>
              <a:t>20.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effectLst/>
              </a:rPr>
              <a:t>de Vries, W., </a:t>
            </a:r>
            <a:r>
              <a:rPr lang="en-GB" sz="800" dirty="0" err="1">
                <a:effectLst/>
              </a:rPr>
              <a:t>Bartelds</a:t>
            </a:r>
            <a:r>
              <a:rPr lang="en-GB" sz="800" dirty="0">
                <a:effectLst/>
              </a:rPr>
              <a:t>, M., Nissim, M. &amp; </a:t>
            </a:r>
            <a:r>
              <a:rPr lang="en-GB" sz="800" dirty="0" err="1">
                <a:effectLst/>
              </a:rPr>
              <a:t>Wieling</a:t>
            </a:r>
            <a:r>
              <a:rPr lang="en-GB" sz="800" dirty="0">
                <a:effectLst/>
              </a:rPr>
              <a:t>, M. Adapting Monolingual Models: Data can be Scarce when Language Similarity is High. in </a:t>
            </a:r>
            <a:r>
              <a:rPr lang="en-GB" sz="800" i="1" dirty="0">
                <a:effectLst/>
              </a:rPr>
              <a:t>Findings of the Association for Computational Linguistics: ACL-IJCNLP 2021</a:t>
            </a:r>
            <a:r>
              <a:rPr lang="en-GB" sz="800" dirty="0">
                <a:effectLst/>
              </a:rPr>
              <a:t> 4901–4907 (Association for Computational Linguistics, 2021). doi:</a:t>
            </a:r>
            <a:r>
              <a:rPr lang="en-GB" sz="800" dirty="0">
                <a:effectLst/>
                <a:hlinkClick r:id="rId19"/>
              </a:rPr>
              <a:t>10.18653/v1/2021.findings-acl.433</a:t>
            </a:r>
            <a:r>
              <a:rPr lang="en-GB" sz="800" dirty="0">
                <a:effectLst/>
              </a:rPr>
              <a:t>.</a:t>
            </a:r>
          </a:p>
          <a:p>
            <a:pPr algn="r"/>
            <a:r>
              <a:rPr lang="en-GB" sz="800" dirty="0">
                <a:effectLst/>
              </a:rPr>
              <a:t>21.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effectLst/>
              </a:rPr>
              <a:t>De </a:t>
            </a:r>
            <a:r>
              <a:rPr lang="en-GB" sz="800" dirty="0" err="1">
                <a:effectLst/>
              </a:rPr>
              <a:t>Mattei</a:t>
            </a:r>
            <a:r>
              <a:rPr lang="en-GB" sz="800" dirty="0">
                <a:effectLst/>
              </a:rPr>
              <a:t>, L., </a:t>
            </a:r>
            <a:r>
              <a:rPr lang="en-GB" sz="800" dirty="0" err="1">
                <a:effectLst/>
              </a:rPr>
              <a:t>Cafagna</a:t>
            </a:r>
            <a:r>
              <a:rPr lang="en-GB" sz="800" dirty="0">
                <a:effectLst/>
              </a:rPr>
              <a:t>, M., </a:t>
            </a:r>
            <a:r>
              <a:rPr lang="en-GB" sz="800" dirty="0" err="1">
                <a:effectLst/>
              </a:rPr>
              <a:t>Dell’Orletta</a:t>
            </a:r>
            <a:r>
              <a:rPr lang="en-GB" sz="800" dirty="0">
                <a:effectLst/>
              </a:rPr>
              <a:t>, F., Nissim, M. &amp; </a:t>
            </a:r>
            <a:r>
              <a:rPr lang="en-GB" sz="800" dirty="0" err="1">
                <a:effectLst/>
              </a:rPr>
              <a:t>Guerini</a:t>
            </a:r>
            <a:r>
              <a:rPr lang="en-GB" sz="800" dirty="0">
                <a:effectLst/>
              </a:rPr>
              <a:t>, M. </a:t>
            </a:r>
            <a:r>
              <a:rPr lang="en-GB" sz="800" dirty="0" err="1">
                <a:effectLst/>
              </a:rPr>
              <a:t>GePpeTto</a:t>
            </a:r>
            <a:r>
              <a:rPr lang="en-GB" sz="800" dirty="0">
                <a:effectLst/>
              </a:rPr>
              <a:t> Carves Italian into a Language Model. Preprint at </a:t>
            </a:r>
            <a:r>
              <a:rPr lang="en-GB" sz="800" dirty="0">
                <a:effectLst/>
                <a:hlinkClick r:id="rId20"/>
              </a:rPr>
              <a:t>https://doi.org/10.48550/arXiv.2004.14253</a:t>
            </a:r>
            <a:r>
              <a:rPr lang="en-GB" sz="800" dirty="0">
                <a:effectLst/>
              </a:rPr>
              <a:t> (2020).</a:t>
            </a:r>
          </a:p>
          <a:p>
            <a:pPr algn="r"/>
            <a:r>
              <a:rPr lang="en-GB" sz="800" dirty="0">
                <a:effectLst/>
              </a:rPr>
              <a:t>22.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dirty="0" err="1">
                <a:effectLst/>
              </a:rPr>
              <a:t>Conneau</a:t>
            </a:r>
            <a:r>
              <a:rPr lang="en-GB" sz="800" dirty="0">
                <a:effectLst/>
              </a:rPr>
              <a:t>, A. </a:t>
            </a:r>
            <a:r>
              <a:rPr lang="en-GB" sz="800" i="1" dirty="0">
                <a:effectLst/>
              </a:rPr>
              <a:t>et al.</a:t>
            </a:r>
            <a:r>
              <a:rPr lang="en-GB" sz="800" dirty="0">
                <a:effectLst/>
              </a:rPr>
              <a:t> XNLI: Evaluating Cross-lingual Sentence Representations. </a:t>
            </a:r>
            <a:r>
              <a:rPr lang="en-GB" sz="800" i="1" dirty="0">
                <a:effectLst/>
              </a:rPr>
              <a:t>arXiv:1809.05053 [cs]</a:t>
            </a:r>
            <a:r>
              <a:rPr lang="en-GB" sz="800" dirty="0">
                <a:effectLst/>
              </a:rPr>
              <a:t> (2018).</a:t>
            </a:r>
          </a:p>
          <a:p>
            <a:pPr algn="r"/>
            <a:r>
              <a:rPr lang="en-GB" sz="800" dirty="0">
                <a:effectLst/>
              </a:rPr>
              <a:t>23.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dirty="0" err="1">
                <a:effectLst/>
              </a:rPr>
              <a:t>Conneau</a:t>
            </a:r>
            <a:r>
              <a:rPr lang="en-GB" sz="800" dirty="0">
                <a:effectLst/>
              </a:rPr>
              <a:t>, A. </a:t>
            </a:r>
            <a:r>
              <a:rPr lang="en-GB" sz="800" i="1" dirty="0">
                <a:effectLst/>
              </a:rPr>
              <a:t>et al.</a:t>
            </a:r>
            <a:r>
              <a:rPr lang="en-GB" sz="800" dirty="0">
                <a:effectLst/>
              </a:rPr>
              <a:t> Unsupervised Cross-lingual Representation Learning at Scale. </a:t>
            </a:r>
            <a:r>
              <a:rPr lang="en-GB" sz="800" i="1" dirty="0">
                <a:effectLst/>
              </a:rPr>
              <a:t>arXiv:1911.02116 [cs]</a:t>
            </a:r>
            <a:r>
              <a:rPr lang="en-GB" sz="800" dirty="0">
                <a:effectLst/>
              </a:rPr>
              <a:t> (2020).</a:t>
            </a:r>
          </a:p>
          <a:p>
            <a:pPr algn="r"/>
            <a:r>
              <a:rPr lang="en-GB" sz="800" dirty="0">
                <a:effectLst/>
              </a:rPr>
              <a:t>24.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effectLst/>
              </a:rPr>
              <a:t>Chung, H. W. </a:t>
            </a:r>
            <a:r>
              <a:rPr lang="en-GB" sz="800" i="1" dirty="0">
                <a:effectLst/>
              </a:rPr>
              <a:t>et al.</a:t>
            </a:r>
            <a:r>
              <a:rPr lang="en-GB" sz="800" dirty="0">
                <a:effectLst/>
              </a:rPr>
              <a:t> Scaling Instruction-Finetuned Language Models. Preprint at </a:t>
            </a:r>
            <a:r>
              <a:rPr lang="en-GB" sz="800" dirty="0">
                <a:effectLst/>
                <a:hlinkClick r:id="rId21"/>
              </a:rPr>
              <a:t>https://doi.org/10.48550/arXiv.2210.11416</a:t>
            </a:r>
            <a:r>
              <a:rPr lang="en-GB" sz="800" dirty="0">
                <a:effectLst/>
              </a:rPr>
              <a:t> (2022).</a:t>
            </a:r>
          </a:p>
          <a:p>
            <a:pPr algn="r"/>
            <a:r>
              <a:rPr lang="en-GB" sz="800" dirty="0">
                <a:effectLst/>
              </a:rPr>
              <a:t>25.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effectLst/>
              </a:rPr>
              <a:t>Chan, B., </a:t>
            </a:r>
            <a:r>
              <a:rPr lang="en-GB" sz="800" dirty="0" err="1">
                <a:effectLst/>
              </a:rPr>
              <a:t>Schweter</a:t>
            </a:r>
            <a:r>
              <a:rPr lang="en-GB" sz="800" dirty="0">
                <a:effectLst/>
              </a:rPr>
              <a:t>, S. &amp; </a:t>
            </a:r>
            <a:r>
              <a:rPr lang="en-GB" sz="800" dirty="0" err="1">
                <a:effectLst/>
              </a:rPr>
              <a:t>Möller</a:t>
            </a:r>
            <a:r>
              <a:rPr lang="en-GB" sz="800" dirty="0">
                <a:effectLst/>
              </a:rPr>
              <a:t>, T. German’s Next Language Model. in </a:t>
            </a:r>
            <a:r>
              <a:rPr lang="en-GB" sz="800" i="1" dirty="0">
                <a:effectLst/>
              </a:rPr>
              <a:t>Proceedings of the 28th International Conference on Computational Linguistics</a:t>
            </a:r>
            <a:r>
              <a:rPr lang="en-GB" sz="800" dirty="0">
                <a:effectLst/>
              </a:rPr>
              <a:t> 6788–6796 (International Committee on Computational Linguistics, 2020). doi:</a:t>
            </a:r>
            <a:r>
              <a:rPr lang="en-GB" sz="800" dirty="0">
                <a:effectLst/>
                <a:hlinkClick r:id="rId22"/>
              </a:rPr>
              <a:t>10.18653/v1/2020.coling-main.598</a:t>
            </a:r>
            <a:r>
              <a:rPr lang="en-GB" sz="800" dirty="0">
                <a:effectLst/>
              </a:rPr>
              <a:t>.</a:t>
            </a:r>
          </a:p>
          <a:p>
            <a:pPr algn="r"/>
            <a:r>
              <a:rPr lang="en-GB" sz="800" dirty="0">
                <a:effectLst/>
              </a:rPr>
              <a:t>26.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dirty="0" err="1">
                <a:effectLst/>
              </a:rPr>
              <a:t>BigScience</a:t>
            </a:r>
            <a:r>
              <a:rPr lang="en-GB" sz="800" dirty="0">
                <a:effectLst/>
              </a:rPr>
              <a:t> Workshop. BLOOM: A 176B-Parameter Open-Access Multilingual Language Model. Preprint at </a:t>
            </a:r>
            <a:r>
              <a:rPr lang="en-GB" sz="800" dirty="0">
                <a:effectLst/>
                <a:hlinkClick r:id="rId23"/>
              </a:rPr>
              <a:t>https://doi.org/10.48550/arXiv.2211.05100</a:t>
            </a:r>
            <a:r>
              <a:rPr lang="en-GB" sz="800" dirty="0">
                <a:effectLst/>
              </a:rPr>
              <a:t> (2022).</a:t>
            </a:r>
          </a:p>
          <a:p>
            <a:pPr algn="r"/>
            <a:r>
              <a:rPr lang="en-GB" sz="800" dirty="0">
                <a:effectLst/>
              </a:rPr>
              <a:t>27.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effectLst/>
              </a:rPr>
              <a:t>Bach, S. H. </a:t>
            </a:r>
            <a:r>
              <a:rPr lang="en-GB" sz="800" i="1" dirty="0">
                <a:effectLst/>
              </a:rPr>
              <a:t>et al.</a:t>
            </a:r>
            <a:r>
              <a:rPr lang="en-GB" sz="800" dirty="0">
                <a:effectLst/>
              </a:rPr>
              <a:t> </a:t>
            </a:r>
            <a:r>
              <a:rPr lang="en-GB" sz="800" dirty="0" err="1">
                <a:effectLst/>
              </a:rPr>
              <a:t>PromptSource</a:t>
            </a:r>
            <a:r>
              <a:rPr lang="en-GB" sz="800" dirty="0">
                <a:effectLst/>
              </a:rPr>
              <a:t>: An Integrated Development Environment and Repository for Natural Language Prompts. </a:t>
            </a:r>
            <a:r>
              <a:rPr lang="en-GB" sz="800" i="1" dirty="0">
                <a:effectLst/>
              </a:rPr>
              <a:t>arXiv:2202.01279 [cs]</a:t>
            </a:r>
            <a:r>
              <a:rPr lang="en-GB" sz="800" dirty="0">
                <a:effectLst/>
              </a:rPr>
              <a:t> (2022).</a:t>
            </a:r>
            <a:endParaRPr lang="en-IT" sz="800" dirty="0"/>
          </a:p>
        </p:txBody>
      </p:sp>
    </p:spTree>
    <p:extLst>
      <p:ext uri="{BB962C8B-B14F-4D97-AF65-F5344CB8AC3E}">
        <p14:creationId xmlns:p14="http://schemas.microsoft.com/office/powerpoint/2010/main" val="1988466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FDC1EB-665A-3D6C-F107-4AFF46739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93" y="1785280"/>
            <a:ext cx="7772400" cy="41324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659C183-E24D-D65E-29F7-70839B72CFD0}"/>
              </a:ext>
            </a:extLst>
          </p:cNvPr>
          <p:cNvSpPr txBox="1">
            <a:spLocks/>
          </p:cNvSpPr>
          <p:nvPr/>
        </p:nvSpPr>
        <p:spPr>
          <a:xfrm>
            <a:off x="360000" y="360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T" dirty="0"/>
              <a:t>Context - T0 and PromptSource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A98248-8EB7-1F3D-6C10-9ECA91D53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0805" y="89481"/>
            <a:ext cx="2322296" cy="21519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F2F242-299C-326E-AE30-FF7175EE8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0805" y="2241391"/>
            <a:ext cx="2322297" cy="21541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8040C6-6C93-2206-5B41-CAC7A0BFC6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0806" y="4416221"/>
            <a:ext cx="2322298" cy="21397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73068F8-F719-A7E1-10DF-18E2AEA798C3}"/>
              </a:ext>
            </a:extLst>
          </p:cNvPr>
          <p:cNvSpPr txBox="1"/>
          <p:nvPr/>
        </p:nvSpPr>
        <p:spPr>
          <a:xfrm>
            <a:off x="0" y="6316533"/>
            <a:ext cx="857644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 err="1">
                <a:solidFill>
                  <a:schemeClr val="bg2">
                    <a:lumMod val="75000"/>
                  </a:schemeClr>
                </a:solidFill>
                <a:effectLst/>
              </a:rPr>
              <a:t>Raffel</a:t>
            </a:r>
            <a:r>
              <a:rPr lang="en-GB" sz="1000" dirty="0">
                <a:solidFill>
                  <a:schemeClr val="bg2">
                    <a:lumMod val="75000"/>
                  </a:schemeClr>
                </a:solidFill>
                <a:effectLst/>
              </a:rPr>
              <a:t>, C. et al. Exploring the Limits of Transfer Learning with a Unified Text-to-Text Transformer. Journal of Machine Learning Research 21, 1–67 (2020).</a:t>
            </a:r>
          </a:p>
          <a:p>
            <a:pPr marL="17145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bg2">
                    <a:lumMod val="75000"/>
                  </a:schemeClr>
                </a:solidFill>
                <a:effectLst/>
              </a:rPr>
              <a:t>Wei, J. et al. Finetuned Language Models are Zero-Shot Learners. in (2021).</a:t>
            </a:r>
          </a:p>
          <a:p>
            <a:pPr marL="17145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bg2">
                    <a:lumMod val="75000"/>
                  </a:schemeClr>
                </a:solidFill>
                <a:effectLst/>
              </a:rPr>
              <a:t>Bach, S. H. </a:t>
            </a:r>
            <a:r>
              <a:rPr lang="en-GB" sz="1000" i="1" dirty="0">
                <a:solidFill>
                  <a:schemeClr val="bg2">
                    <a:lumMod val="75000"/>
                  </a:schemeClr>
                </a:solidFill>
                <a:effectLst/>
              </a:rPr>
              <a:t>et al.</a:t>
            </a:r>
            <a:r>
              <a:rPr lang="en-GB" sz="1000" dirty="0">
                <a:solidFill>
                  <a:schemeClr val="bg2">
                    <a:lumMod val="75000"/>
                  </a:schemeClr>
                </a:solidFill>
                <a:effectLst/>
              </a:rPr>
              <a:t> </a:t>
            </a:r>
            <a:r>
              <a:rPr lang="en-GB" sz="1000" dirty="0" err="1">
                <a:solidFill>
                  <a:schemeClr val="bg2">
                    <a:lumMod val="75000"/>
                  </a:schemeClr>
                </a:solidFill>
                <a:effectLst/>
              </a:rPr>
              <a:t>PromptSource</a:t>
            </a:r>
            <a:r>
              <a:rPr lang="en-GB" sz="1000" dirty="0">
                <a:solidFill>
                  <a:schemeClr val="bg2">
                    <a:lumMod val="75000"/>
                  </a:schemeClr>
                </a:solidFill>
                <a:effectLst/>
              </a:rPr>
              <a:t>: An Integrated Development Environment and Repository for Natural Language Prompts. </a:t>
            </a:r>
            <a:r>
              <a:rPr lang="en-GB" sz="1000" i="1" dirty="0">
                <a:solidFill>
                  <a:schemeClr val="bg2">
                    <a:lumMod val="75000"/>
                  </a:schemeClr>
                </a:solidFill>
                <a:effectLst/>
              </a:rPr>
              <a:t>arXiv:2202.01279 [cs]</a:t>
            </a:r>
            <a:r>
              <a:rPr lang="en-GB" sz="1000" dirty="0">
                <a:solidFill>
                  <a:schemeClr val="bg2">
                    <a:lumMod val="75000"/>
                  </a:schemeClr>
                </a:solidFill>
                <a:effectLst/>
              </a:rPr>
              <a:t> (2022).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DE53111-583B-A3E4-E6C7-2682FC6092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2510" y="1345329"/>
            <a:ext cx="2338897" cy="10812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25039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EF7F5-910E-FB8F-9ACB-5A5C74766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12276"/>
            <a:ext cx="9144000" cy="609108"/>
          </a:xfrm>
        </p:spPr>
        <p:txBody>
          <a:bodyPr>
            <a:normAutofit/>
          </a:bodyPr>
          <a:lstStyle/>
          <a:p>
            <a:pPr algn="l"/>
            <a:r>
              <a:rPr lang="en-IT" sz="3000" b="1" dirty="0"/>
              <a:t>Requirements for evaluation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C71EB7-C0DA-E270-CE3E-7521CCBB6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13459"/>
            <a:ext cx="9144000" cy="1747727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Hardware for 3B-param model (full-size is 11B)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Dutch and French Datasets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Templates for prompting in Dutch and French, for evaluation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622287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2CB9C-A5B3-D357-BE1E-9493F0546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1325563"/>
          </a:xfrm>
        </p:spPr>
        <p:txBody>
          <a:bodyPr/>
          <a:lstStyle/>
          <a:p>
            <a:r>
              <a:rPr lang="en-IT" dirty="0"/>
              <a:t>Hardware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F16E1-F6B2-94BA-A590-FB03C3CAA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T" dirty="0"/>
              <a:t>We’ll come back to this :)  </a:t>
            </a:r>
          </a:p>
        </p:txBody>
      </p:sp>
    </p:spTree>
    <p:extLst>
      <p:ext uri="{BB962C8B-B14F-4D97-AF65-F5344CB8AC3E}">
        <p14:creationId xmlns:p14="http://schemas.microsoft.com/office/powerpoint/2010/main" val="990241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C9417-4F99-D751-53E2-CA1474D49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1325563"/>
          </a:xfrm>
        </p:spPr>
        <p:txBody>
          <a:bodyPr/>
          <a:lstStyle/>
          <a:p>
            <a:r>
              <a:rPr lang="en-IT" dirty="0"/>
              <a:t>Data Requirements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45D495-4795-1DE5-2FE5-AD1D4434B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01" y="1891862"/>
            <a:ext cx="4124600" cy="441182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E799F12-5FAE-5127-CF30-0D606A7064BD}"/>
              </a:ext>
            </a:extLst>
          </p:cNvPr>
          <p:cNvGrpSpPr/>
          <p:nvPr/>
        </p:nvGrpSpPr>
        <p:grpSpPr>
          <a:xfrm>
            <a:off x="5553075" y="2011472"/>
            <a:ext cx="5939330" cy="4172607"/>
            <a:chOff x="5454869" y="1807779"/>
            <a:chExt cx="5939330" cy="417260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5666589-7707-5569-FE1A-15628C7F6BC5}"/>
                </a:ext>
              </a:extLst>
            </p:cNvPr>
            <p:cNvGrpSpPr/>
            <p:nvPr/>
          </p:nvGrpSpPr>
          <p:grpSpPr>
            <a:xfrm>
              <a:off x="5553075" y="1891862"/>
              <a:ext cx="5841124" cy="3879209"/>
              <a:chOff x="5553075" y="1891862"/>
              <a:chExt cx="5841124" cy="387920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5A8C518-5896-472A-0EE7-4362802947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3075" y="1891862"/>
                <a:ext cx="5841124" cy="156696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70F4FFC7-71D6-9DF0-F8AB-4862CAAFA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53075" y="3887834"/>
                <a:ext cx="5841124" cy="1883237"/>
              </a:xfrm>
              <a:prstGeom prst="rect">
                <a:avLst/>
              </a:prstGeom>
            </p:spPr>
          </p:pic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1CEA299-C2C8-B22D-1721-A2B3C6F4B731}"/>
                </a:ext>
              </a:extLst>
            </p:cNvPr>
            <p:cNvSpPr/>
            <p:nvPr/>
          </p:nvSpPr>
          <p:spPr>
            <a:xfrm>
              <a:off x="5454869" y="1807779"/>
              <a:ext cx="5939330" cy="41726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</p:grpSp>
    </p:spTree>
    <p:extLst>
      <p:ext uri="{BB962C8B-B14F-4D97-AF65-F5344CB8AC3E}">
        <p14:creationId xmlns:p14="http://schemas.microsoft.com/office/powerpoint/2010/main" val="1796954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C9417-4F99-D751-53E2-CA1474D49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1325563"/>
          </a:xfrm>
        </p:spPr>
        <p:txBody>
          <a:bodyPr/>
          <a:lstStyle/>
          <a:p>
            <a:r>
              <a:rPr lang="en-IT" dirty="0"/>
              <a:t>Data Requirements - Continued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86CEBC-987F-30AA-4318-A85D1F85A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529" y="1578894"/>
            <a:ext cx="5956327" cy="50016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0F227D-4CA5-6384-11BB-2C1BAFB9D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250258" y="2932692"/>
            <a:ext cx="6215372" cy="10802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7543AD-3B98-F86B-579D-D620C3361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293" y="1436018"/>
            <a:ext cx="1470943" cy="147094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223DD96-A18C-7C18-917B-E60EDEA49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912" y="1436017"/>
            <a:ext cx="1470943" cy="147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104870-AEE8-0EB4-AAB9-D77A7EEFCF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257" y="3009858"/>
            <a:ext cx="4227310" cy="33134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A6EE56-3631-01F8-6269-349F6713B8B0}"/>
              </a:ext>
            </a:extLst>
          </p:cNvPr>
          <p:cNvSpPr txBox="1"/>
          <p:nvPr/>
        </p:nvSpPr>
        <p:spPr>
          <a:xfrm>
            <a:off x="0" y="6611779"/>
            <a:ext cx="8576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bg2">
                    <a:lumMod val="75000"/>
                  </a:schemeClr>
                </a:solidFill>
                <a:effectLst/>
              </a:rPr>
              <a:t>Wang, Y. et al. Benchmarking Generalization via In-Context Instructions on 1,600+ Language Tasks. arXiv:2204.07705 [cs] (2022).</a:t>
            </a:r>
          </a:p>
        </p:txBody>
      </p:sp>
    </p:spTree>
    <p:extLst>
      <p:ext uri="{BB962C8B-B14F-4D97-AF65-F5344CB8AC3E}">
        <p14:creationId xmlns:p14="http://schemas.microsoft.com/office/powerpoint/2010/main" val="2904286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52F744-761F-0AD4-53F7-B265C2185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1325563"/>
          </a:xfrm>
        </p:spPr>
        <p:txBody>
          <a:bodyPr/>
          <a:lstStyle/>
          <a:p>
            <a:r>
              <a:rPr lang="en-IT" dirty="0"/>
              <a:t>Brief Aside – Tk-instruct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4F0D0D9-4DC3-EE1B-C246-368B27BDE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888" y="592931"/>
            <a:ext cx="5672137" cy="567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931A07B-B2E1-7BF5-0195-725E84A4E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26" y="1845072"/>
            <a:ext cx="5641887" cy="213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40A2D2-310F-43AD-F3FC-DBF6F32F4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87" y="4246563"/>
            <a:ext cx="56769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72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2168</Words>
  <Application>Microsoft Macintosh PowerPoint</Application>
  <PresentationFormat>Widescreen</PresentationFormat>
  <Paragraphs>161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Helvetica</vt:lpstr>
      <vt:lpstr>NimbusRomNo9L</vt:lpstr>
      <vt:lpstr>Wingdings</vt:lpstr>
      <vt:lpstr>Office Theme</vt:lpstr>
      <vt:lpstr>CLAfICLe: Cross Lingual Adaptation for In-Context Learning</vt:lpstr>
      <vt:lpstr>Context</vt:lpstr>
      <vt:lpstr>Goal</vt:lpstr>
      <vt:lpstr>PowerPoint Presentation</vt:lpstr>
      <vt:lpstr>Requirements for evaluation</vt:lpstr>
      <vt:lpstr>Hardware requirements</vt:lpstr>
      <vt:lpstr>Data Requirements</vt:lpstr>
      <vt:lpstr>Data Requirements - Continued</vt:lpstr>
      <vt:lpstr>Brief Aside – Tk-instruct</vt:lpstr>
      <vt:lpstr>Hardware requirements</vt:lpstr>
      <vt:lpstr>Problems</vt:lpstr>
      <vt:lpstr>Solution - MetaICL: Learning to Learn In Context </vt:lpstr>
      <vt:lpstr>Next Step</vt:lpstr>
      <vt:lpstr>More Dataset considerations</vt:lpstr>
      <vt:lpstr>More Dataset considerations</vt:lpstr>
      <vt:lpstr>Recap</vt:lpstr>
      <vt:lpstr>Multilingual and non-English NLP</vt:lpstr>
      <vt:lpstr>Problems</vt:lpstr>
      <vt:lpstr>PowerPoint Presentation</vt:lpstr>
      <vt:lpstr>Cross-Lingual Adaptation of Monolingual Language Models</vt:lpstr>
      <vt:lpstr>Questions</vt:lpstr>
      <vt:lpstr>Our work</vt:lpstr>
      <vt:lpstr>Method</vt:lpstr>
      <vt:lpstr>Experimental Setup</vt:lpstr>
      <vt:lpstr>Experimental Setup</vt:lpstr>
      <vt:lpstr>Results and Analysis</vt:lpstr>
      <vt:lpstr>Results and Analysis</vt:lpstr>
      <vt:lpstr>Results and Analysis</vt:lpstr>
      <vt:lpstr>Limitations</vt:lpstr>
      <vt:lpstr>Conclusion and Lessons Learned</vt:lpstr>
      <vt:lpstr>Thank you!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CLAfICLe: Cross Lingual Adaptation for In-Context Learning</dc:title>
  <dc:creator>Giulio Starace</dc:creator>
  <cp:lastModifiedBy>Giulio Starace</cp:lastModifiedBy>
  <cp:revision>8</cp:revision>
  <dcterms:created xsi:type="dcterms:W3CDTF">2023-02-06T10:03:49Z</dcterms:created>
  <dcterms:modified xsi:type="dcterms:W3CDTF">2023-02-06T14:08:05Z</dcterms:modified>
</cp:coreProperties>
</file>